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F1B0D3-E616-4575-B6D3-1893778B5CCA}" type="datetimeFigureOut">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C4DAA-C976-4A25-BA23-F623F39561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F1B0D3-E616-4575-B6D3-1893778B5CCA}" type="datetimeFigureOut">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C4DAA-C976-4A25-BA23-F623F39561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F1B0D3-E616-4575-B6D3-1893778B5CCA}" type="datetimeFigureOut">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C4DAA-C976-4A25-BA23-F623F39561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F1B0D3-E616-4575-B6D3-1893778B5CCA}" type="datetimeFigureOut">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C4DAA-C976-4A25-BA23-F623F39561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F1B0D3-E616-4575-B6D3-1893778B5CCA}" type="datetimeFigureOut">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C4DAA-C976-4A25-BA23-F623F39561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F1B0D3-E616-4575-B6D3-1893778B5CCA}" type="datetimeFigureOut">
              <a:rPr lang="en-US" smtClean="0"/>
              <a:pPr/>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DC4DAA-C976-4A25-BA23-F623F39561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F1B0D3-E616-4575-B6D3-1893778B5CCA}" type="datetimeFigureOut">
              <a:rPr lang="en-US" smtClean="0"/>
              <a:pPr/>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DC4DAA-C976-4A25-BA23-F623F39561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F1B0D3-E616-4575-B6D3-1893778B5CCA}" type="datetimeFigureOut">
              <a:rPr lang="en-US" smtClean="0"/>
              <a:pPr/>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DC4DAA-C976-4A25-BA23-F623F39561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F1B0D3-E616-4575-B6D3-1893778B5CCA}" type="datetimeFigureOut">
              <a:rPr lang="en-US" smtClean="0"/>
              <a:pPr/>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DC4DAA-C976-4A25-BA23-F623F39561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F1B0D3-E616-4575-B6D3-1893778B5CCA}" type="datetimeFigureOut">
              <a:rPr lang="en-US" smtClean="0"/>
              <a:pPr/>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DC4DAA-C976-4A25-BA23-F623F39561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F1B0D3-E616-4575-B6D3-1893778B5CCA}" type="datetimeFigureOut">
              <a:rPr lang="en-US" smtClean="0"/>
              <a:pPr/>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DC4DAA-C976-4A25-BA23-F623F39561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F1B0D3-E616-4575-B6D3-1893778B5CCA}" type="datetimeFigureOut">
              <a:rPr lang="en-US" smtClean="0"/>
              <a:pPr/>
              <a:t>11/1/2017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C4DAA-C976-4A25-BA23-F623F39561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8686800" cy="6400800"/>
          </a:xfrm>
          <a:prstGeom prst="rect">
            <a:avLst/>
          </a:prstGeom>
          <a:solidFill>
            <a:srgbClr val="C0CDE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381000" y="4419600"/>
            <a:ext cx="8382000" cy="2057400"/>
          </a:xfrm>
          <a:prstGeom prst="rect">
            <a:avLst/>
          </a:prstGeom>
          <a:solidFill>
            <a:schemeClr val="accent5">
              <a:lumMod val="20000"/>
              <a:lumOff val="80000"/>
            </a:schemeClr>
          </a:solidFill>
          <a:ln>
            <a:solidFill>
              <a:srgbClr val="046C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381000" y="381000"/>
            <a:ext cx="8382000" cy="2362200"/>
          </a:xfrm>
          <a:prstGeom prst="rect">
            <a:avLst/>
          </a:prstGeom>
          <a:solidFill>
            <a:schemeClr val="accent5">
              <a:lumMod val="20000"/>
              <a:lumOff val="80000"/>
            </a:schemeClr>
          </a:solidFill>
          <a:ln>
            <a:solidFill>
              <a:srgbClr val="046C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2362200" y="457200"/>
            <a:ext cx="41910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50" name="Picture 4" descr="Logo_35_Years 3.jpg"/>
          <p:cNvPicPr>
            <a:picLocks noChangeAspect="1"/>
          </p:cNvPicPr>
          <p:nvPr/>
        </p:nvPicPr>
        <p:blipFill>
          <a:blip r:embed="rId2" cstate="print"/>
          <a:stretch>
            <a:fillRect/>
          </a:stretch>
        </p:blipFill>
        <p:spPr bwMode="auto">
          <a:xfrm>
            <a:off x="2743200" y="1011238"/>
            <a:ext cx="3454400" cy="1025525"/>
          </a:xfrm>
          <a:prstGeom prst="rect">
            <a:avLst/>
          </a:prstGeom>
          <a:noFill/>
          <a:ln w="9525">
            <a:noFill/>
            <a:miter lim="800000"/>
            <a:headEnd/>
            <a:tailEnd/>
          </a:ln>
          <a:effectLst>
            <a:outerShdw dist="139700" dir="2700000" algn="tl" rotWithShape="0">
              <a:srgbClr val="333333">
                <a:alpha val="64999"/>
              </a:srgbClr>
            </a:outerShdw>
          </a:effectLst>
        </p:spPr>
      </p:pic>
      <p:sp>
        <p:nvSpPr>
          <p:cNvPr id="2" name="Title 1"/>
          <p:cNvSpPr>
            <a:spLocks noGrp="1"/>
          </p:cNvSpPr>
          <p:nvPr>
            <p:ph type="ctrTitle"/>
          </p:nvPr>
        </p:nvSpPr>
        <p:spPr>
          <a:xfrm>
            <a:off x="304800" y="2514600"/>
            <a:ext cx="8534400" cy="2155825"/>
          </a:xfrm>
        </p:spPr>
        <p:txBody>
          <a:bodyPr>
            <a:normAutofit/>
          </a:bodyPr>
          <a:lstStyle/>
          <a:p>
            <a:pPr eaLnBrk="1" hangingPunct="1">
              <a:defRPr/>
            </a:pPr>
            <a:r>
              <a:rPr lang="en-US" sz="5400" dirty="0" smtClean="0">
                <a:solidFill>
                  <a:srgbClr val="2B52BF"/>
                </a:solidFill>
                <a:effectLst>
                  <a:outerShdw blurRad="38100" dist="38100" dir="2700000" algn="tl">
                    <a:srgbClr val="C0C0C0"/>
                  </a:outerShdw>
                </a:effectLst>
                <a:ea typeface="ＭＳ Ｐゴシック" pitchFamily="34" charset="-128"/>
              </a:rPr>
              <a:t>Annual Business Meeting</a:t>
            </a:r>
            <a:br>
              <a:rPr lang="en-US" sz="5400" dirty="0" smtClean="0">
                <a:solidFill>
                  <a:srgbClr val="2B52BF"/>
                </a:solidFill>
                <a:effectLst>
                  <a:outerShdw blurRad="38100" dist="38100" dir="2700000" algn="tl">
                    <a:srgbClr val="C0C0C0"/>
                  </a:outerShdw>
                </a:effectLst>
                <a:ea typeface="ＭＳ Ｐゴシック" pitchFamily="34" charset="-128"/>
              </a:rPr>
            </a:br>
            <a:r>
              <a:rPr lang="en-US" sz="5400" dirty="0" smtClean="0">
                <a:solidFill>
                  <a:srgbClr val="2B52BF"/>
                </a:solidFill>
                <a:effectLst>
                  <a:outerShdw blurRad="38100" dist="38100" dir="2700000" algn="tl">
                    <a:srgbClr val="C0C0C0"/>
                  </a:outerShdw>
                </a:effectLst>
                <a:ea typeface="ＭＳ Ｐゴシック" pitchFamily="34" charset="-128"/>
              </a:rPr>
              <a:t>&amp; Class of 2017 Fellows</a:t>
            </a:r>
          </a:p>
        </p:txBody>
      </p:sp>
      <p:sp>
        <p:nvSpPr>
          <p:cNvPr id="4104" name="Subtitle 2"/>
          <p:cNvSpPr>
            <a:spLocks noGrp="1"/>
          </p:cNvSpPr>
          <p:nvPr>
            <p:ph type="subTitle" idx="1"/>
          </p:nvPr>
        </p:nvSpPr>
        <p:spPr>
          <a:xfrm>
            <a:off x="1371600" y="4648200"/>
            <a:ext cx="6400800" cy="1447800"/>
          </a:xfrm>
        </p:spPr>
        <p:txBody>
          <a:bodyPr>
            <a:normAutofit lnSpcReduction="10000"/>
          </a:bodyPr>
          <a:lstStyle/>
          <a:p>
            <a:pPr eaLnBrk="1" hangingPunct="1"/>
            <a:r>
              <a:rPr lang="en-US" sz="2800" b="1" dirty="0" smtClean="0">
                <a:solidFill>
                  <a:srgbClr val="046C42"/>
                </a:solidFill>
                <a:ea typeface="ＭＳ Ｐゴシック" pitchFamily="34" charset="-128"/>
              </a:rPr>
              <a:t>May 8, 2017</a:t>
            </a:r>
          </a:p>
          <a:p>
            <a:pPr eaLnBrk="1" hangingPunct="1"/>
            <a:r>
              <a:rPr lang="en-US" sz="2800" b="1" dirty="0" smtClean="0">
                <a:solidFill>
                  <a:srgbClr val="046C42"/>
                </a:solidFill>
                <a:ea typeface="ＭＳ Ｐゴシック" pitchFamily="34" charset="-128"/>
              </a:rPr>
              <a:t>Arena and Convention Center</a:t>
            </a:r>
          </a:p>
          <a:p>
            <a:pPr eaLnBrk="1" hangingPunct="1"/>
            <a:r>
              <a:rPr lang="en-US" sz="2800" b="1" dirty="0" smtClean="0">
                <a:solidFill>
                  <a:srgbClr val="046C42"/>
                </a:solidFill>
                <a:ea typeface="ＭＳ Ｐゴシック" pitchFamily="34" charset="-128"/>
              </a:rPr>
              <a:t>Liverpool, United Kingdom</a:t>
            </a:r>
          </a:p>
        </p:txBody>
      </p:sp>
      <p:sp>
        <p:nvSpPr>
          <p:cNvPr id="8" name="Rectangle 7"/>
          <p:cNvSpPr/>
          <p:nvPr/>
        </p:nvSpPr>
        <p:spPr>
          <a:xfrm>
            <a:off x="381000" y="2743200"/>
            <a:ext cx="8382000" cy="1676400"/>
          </a:xfrm>
          <a:prstGeom prst="rect">
            <a:avLst/>
          </a:prstGeom>
          <a:noFill/>
          <a:ln>
            <a:solidFill>
              <a:srgbClr val="046C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p:nvSpPr>
        <p:spPr>
          <a:xfrm>
            <a:off x="381000" y="6477000"/>
            <a:ext cx="8382000" cy="152400"/>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p:nvSpPr>
        <p:spPr>
          <a:xfrm>
            <a:off x="381000" y="228600"/>
            <a:ext cx="8382000" cy="152400"/>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SCTlogo.jpg"/>
          <p:cNvPicPr>
            <a:picLocks noChangeAspect="1"/>
          </p:cNvPicPr>
          <p:nvPr/>
        </p:nvPicPr>
        <p:blipFill>
          <a:blip r:embed="rId2" cstate="print"/>
          <a:srcRect/>
          <a:stretch>
            <a:fillRect/>
          </a:stretch>
        </p:blipFill>
        <p:spPr bwMode="auto">
          <a:xfrm>
            <a:off x="6934200" y="5867400"/>
            <a:ext cx="1903413" cy="565150"/>
          </a:xfrm>
          <a:prstGeom prst="rect">
            <a:avLst/>
          </a:prstGeom>
          <a:noFill/>
          <a:ln w="9525">
            <a:noFill/>
            <a:miter lim="800000"/>
            <a:headEnd/>
            <a:tailEnd/>
          </a:ln>
        </p:spPr>
      </p:pic>
      <p:sp>
        <p:nvSpPr>
          <p:cNvPr id="8" name="Rectangle 7"/>
          <p:cNvSpPr/>
          <p:nvPr/>
        </p:nvSpPr>
        <p:spPr>
          <a:xfrm>
            <a:off x="304800" y="381000"/>
            <a:ext cx="3581400" cy="1905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2"/>
          <p:cNvSpPr txBox="1">
            <a:spLocks noChangeArrowheads="1"/>
          </p:cNvSpPr>
          <p:nvPr/>
        </p:nvSpPr>
        <p:spPr bwMode="auto">
          <a:xfrm>
            <a:off x="-76200" y="609600"/>
            <a:ext cx="4343400" cy="1219200"/>
          </a:xfrm>
          <a:prstGeom prst="rect">
            <a:avLst/>
          </a:prstGeom>
          <a:noFill/>
          <a:ln w="9525">
            <a:noFill/>
            <a:miter lim="800000"/>
            <a:headEnd/>
            <a:tailEnd/>
          </a:ln>
        </p:spPr>
        <p:txBody>
          <a:bodyPr anchor="ctr"/>
          <a:lstStyle/>
          <a:p>
            <a:pPr algn="ctr" eaLnBrk="0" hangingPunct="0">
              <a:defRPr/>
            </a:pPr>
            <a:r>
              <a:rPr lang="en-US" sz="4400" dirty="0">
                <a:solidFill>
                  <a:srgbClr val="2B52BF"/>
                </a:solidFill>
                <a:effectLst>
                  <a:outerShdw blurRad="38100" dist="38100" dir="2700000" algn="tl">
                    <a:srgbClr val="C0C0C0"/>
                  </a:outerShdw>
                </a:effectLst>
                <a:latin typeface="+mj-lt"/>
                <a:ea typeface="+mj-ea"/>
                <a:cs typeface="+mj-cs"/>
              </a:rPr>
              <a:t>The Society for Clinical Trials</a:t>
            </a:r>
            <a:r>
              <a:rPr lang="en-US" sz="4000" b="1" dirty="0">
                <a:solidFill>
                  <a:srgbClr val="2B52BF"/>
                </a:solidFill>
                <a:latin typeface="+mj-lt"/>
                <a:ea typeface="+mj-ea"/>
                <a:cs typeface="+mj-cs"/>
              </a:rPr>
              <a:t/>
            </a:r>
            <a:br>
              <a:rPr lang="en-US" sz="4000" b="1" dirty="0">
                <a:solidFill>
                  <a:srgbClr val="2B52BF"/>
                </a:solidFill>
                <a:latin typeface="+mj-lt"/>
                <a:ea typeface="+mj-ea"/>
                <a:cs typeface="+mj-cs"/>
              </a:rPr>
            </a:br>
            <a:endParaRPr lang="en-US" sz="2400" b="1" dirty="0">
              <a:solidFill>
                <a:srgbClr val="2B52BF"/>
              </a:solidFill>
              <a:latin typeface="+mj-lt"/>
              <a:ea typeface="+mj-ea"/>
            </a:endParaRPr>
          </a:p>
        </p:txBody>
      </p:sp>
      <p:sp>
        <p:nvSpPr>
          <p:cNvPr id="10" name="Rectangle 2"/>
          <p:cNvSpPr txBox="1">
            <a:spLocks noChangeArrowheads="1"/>
          </p:cNvSpPr>
          <p:nvPr/>
        </p:nvSpPr>
        <p:spPr bwMode="auto">
          <a:xfrm>
            <a:off x="685800" y="1752600"/>
            <a:ext cx="2819400" cy="381000"/>
          </a:xfrm>
          <a:prstGeom prst="rect">
            <a:avLst/>
          </a:prstGeom>
          <a:noFill/>
          <a:ln w="9525">
            <a:noFill/>
            <a:miter lim="800000"/>
            <a:headEnd/>
            <a:tailEnd/>
          </a:ln>
          <a:effectLst/>
        </p:spPr>
        <p:txBody>
          <a:bodyPr anchor="ctr"/>
          <a:lstStyle/>
          <a:p>
            <a:pPr algn="ctr" eaLnBrk="0" hangingPunct="0">
              <a:defRPr/>
            </a:pPr>
            <a:r>
              <a:rPr lang="en-US" sz="3200" dirty="0" smtClean="0">
                <a:solidFill>
                  <a:srgbClr val="003399"/>
                </a:solidFill>
                <a:latin typeface="+mj-lt"/>
                <a:ea typeface="+mj-ea"/>
                <a:cs typeface="+mj-cs"/>
              </a:rPr>
              <a:t>2017 </a:t>
            </a:r>
            <a:r>
              <a:rPr lang="en-US" sz="3200" dirty="0">
                <a:solidFill>
                  <a:srgbClr val="003399"/>
                </a:solidFill>
                <a:latin typeface="+mj-lt"/>
                <a:ea typeface="+mj-ea"/>
                <a:cs typeface="+mj-cs"/>
              </a:rPr>
              <a:t>Fellows</a:t>
            </a:r>
            <a:endParaRPr lang="en-US" sz="1600" dirty="0">
              <a:solidFill>
                <a:srgbClr val="003399"/>
              </a:solidFill>
              <a:latin typeface="+mj-lt"/>
              <a:ea typeface="+mj-ea"/>
            </a:endParaRPr>
          </a:p>
        </p:txBody>
      </p:sp>
      <p:sp>
        <p:nvSpPr>
          <p:cNvPr id="11" name="Rectangle 10"/>
          <p:cNvSpPr/>
          <p:nvPr/>
        </p:nvSpPr>
        <p:spPr>
          <a:xfrm>
            <a:off x="152400" y="152400"/>
            <a:ext cx="8839200" cy="6477000"/>
          </a:xfrm>
          <a:prstGeom prst="rect">
            <a:avLst/>
          </a:prstGeom>
          <a:noFill/>
          <a:ln>
            <a:solidFill>
              <a:srgbClr val="046C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Content Placeholder 1"/>
          <p:cNvSpPr txBox="1">
            <a:spLocks/>
          </p:cNvSpPr>
          <p:nvPr/>
        </p:nvSpPr>
        <p:spPr bwMode="auto">
          <a:xfrm>
            <a:off x="457200" y="3733800"/>
            <a:ext cx="7772400" cy="2286000"/>
          </a:xfrm>
          <a:prstGeom prst="rect">
            <a:avLst/>
          </a:prstGeom>
          <a:noFill/>
          <a:ln w="9525">
            <a:noFill/>
            <a:miter lim="800000"/>
            <a:headEnd/>
            <a:tailEnd/>
          </a:ln>
        </p:spPr>
        <p:txBody>
          <a:bodyPr/>
          <a:lstStyle/>
          <a:p>
            <a:r>
              <a:rPr lang="en-US" b="1" u="sng" dirty="0" smtClean="0">
                <a:solidFill>
                  <a:srgbClr val="003399"/>
                </a:solidFill>
                <a:latin typeface="Arial" pitchFamily="34" charset="0"/>
                <a:cs typeface="Arial" pitchFamily="34" charset="0"/>
              </a:rPr>
              <a:t>Kerry Lee, PhD</a:t>
            </a:r>
            <a:r>
              <a:rPr lang="en-US" dirty="0" smtClean="0">
                <a:latin typeface="Arial" pitchFamily="34" charset="0"/>
                <a:cs typeface="Arial" pitchFamily="34" charset="0"/>
              </a:rPr>
              <a:t>: For excellence in leading the statistical and data coordinating center for large multicenter clinical trials, including many important pivotal trials in cardiovascular disease; for excellence in teaching, mentoring, and advocating rigorous design, conduct, and analysis of clinical trials; for providing important clinical trials leadership at the Duke Clinical Research Institute; and for national leadership on NIH clinical trial review committees and active participation on many DSMBs.</a:t>
            </a:r>
          </a:p>
          <a:p>
            <a:endParaRPr lang="en-US" dirty="0">
              <a:latin typeface="+mn-lt"/>
            </a:endParaRPr>
          </a:p>
          <a:p>
            <a:r>
              <a:rPr lang="en-US" sz="1600" dirty="0">
                <a:latin typeface="+mn-lt"/>
              </a:rPr>
              <a:t> </a:t>
            </a:r>
          </a:p>
          <a:p>
            <a:pPr marL="342900" algn="ctr" eaLnBrk="0" hangingPunct="0">
              <a:spcBef>
                <a:spcPct val="20000"/>
              </a:spcBef>
              <a:buFont typeface="Arial" charset="0"/>
              <a:buNone/>
              <a:defRPr/>
            </a:pPr>
            <a:endParaRPr lang="en-US" sz="1600" dirty="0">
              <a:latin typeface="+mn-lt"/>
              <a:cs typeface="+mn-cs"/>
            </a:endParaRPr>
          </a:p>
          <a:p>
            <a:pPr marL="342900" algn="ctr" eaLnBrk="0" hangingPunct="0">
              <a:spcBef>
                <a:spcPct val="20000"/>
              </a:spcBef>
              <a:buFont typeface="Arial" charset="0"/>
              <a:buNone/>
              <a:defRPr/>
            </a:pPr>
            <a:endParaRPr lang="en-US" sz="1600" dirty="0">
              <a:solidFill>
                <a:srgbClr val="003366"/>
              </a:solidFill>
              <a:latin typeface="+mn-lt"/>
              <a:cs typeface="+mn-cs"/>
            </a:endParaRPr>
          </a:p>
          <a:p>
            <a:pPr marL="342900" indent="-342900" eaLnBrk="0" hangingPunct="0">
              <a:spcBef>
                <a:spcPct val="20000"/>
              </a:spcBef>
              <a:buFont typeface="Arial" charset="0"/>
              <a:buNone/>
              <a:defRPr/>
            </a:pPr>
            <a:endParaRPr lang="en-US" sz="1600" dirty="0">
              <a:latin typeface="+mn-lt"/>
              <a:cs typeface="+mn-cs"/>
            </a:endParaRPr>
          </a:p>
          <a:p>
            <a:pPr marL="342900" indent="-342900" algn="ctr">
              <a:spcBef>
                <a:spcPct val="20000"/>
              </a:spcBef>
              <a:buFont typeface="Arial" charset="0"/>
              <a:buNone/>
              <a:defRPr/>
            </a:pPr>
            <a:endParaRPr lang="en-US" sz="1600" dirty="0">
              <a:solidFill>
                <a:srgbClr val="339933"/>
              </a:solidFill>
              <a:latin typeface="+mn-lt"/>
              <a:cs typeface="+mn-cs"/>
            </a:endParaRPr>
          </a:p>
        </p:txBody>
      </p:sp>
      <p:pic>
        <p:nvPicPr>
          <p:cNvPr id="41986" name="Picture 2" descr="\\Files\sct\Annual Conference\2017\Program\Photographs and Logos\Fellows\Picture of Kerry Lee (3).jpg"/>
          <p:cNvPicPr>
            <a:picLocks noChangeAspect="1" noChangeArrowheads="1"/>
          </p:cNvPicPr>
          <p:nvPr/>
        </p:nvPicPr>
        <p:blipFill>
          <a:blip r:embed="rId3" cstate="print"/>
          <a:srcRect/>
          <a:stretch>
            <a:fillRect/>
          </a:stretch>
        </p:blipFill>
        <p:spPr bwMode="auto">
          <a:xfrm>
            <a:off x="5715000" y="685800"/>
            <a:ext cx="2057400" cy="2743200"/>
          </a:xfrm>
          <a:prstGeom prst="rect">
            <a:avLst/>
          </a:prstGeom>
          <a:noFill/>
        </p:spPr>
      </p:pic>
    </p:spTree>
    <p:extLst>
      <p:ext uri="{BB962C8B-B14F-4D97-AF65-F5344CB8AC3E}">
        <p14:creationId xmlns:p14="http://schemas.microsoft.com/office/powerpoint/2010/main" xmlns="" val="2951015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0" y="4267200"/>
            <a:ext cx="8839200" cy="762000"/>
          </a:xfrm>
        </p:spPr>
        <p:txBody>
          <a:bodyPr>
            <a:normAutofit/>
          </a:bodyPr>
          <a:lstStyle/>
          <a:p>
            <a:pPr algn="ctr">
              <a:buNone/>
            </a:pPr>
            <a:r>
              <a:rPr lang="en-US" sz="4000" b="1" dirty="0" smtClean="0">
                <a:solidFill>
                  <a:srgbClr val="339933"/>
                </a:solidFill>
                <a:latin typeface="Lucida Handwriting" pitchFamily="66" charset="0"/>
              </a:rPr>
              <a:t>Yves Rosenberg, M.D. M.P.H.</a:t>
            </a:r>
            <a:r>
              <a:rPr lang="en-US" sz="4000" dirty="0" smtClean="0">
                <a:solidFill>
                  <a:srgbClr val="002060"/>
                </a:solidFill>
              </a:rPr>
              <a:t> </a:t>
            </a:r>
            <a:endParaRPr lang="en-US" sz="4000" dirty="0">
              <a:solidFill>
                <a:srgbClr val="339933"/>
              </a:solidFill>
              <a:latin typeface="Lucida Handwriting" pitchFamily="66" charset="0"/>
            </a:endParaRPr>
          </a:p>
        </p:txBody>
      </p:sp>
      <p:pic>
        <p:nvPicPr>
          <p:cNvPr id="15363" name="Picture 3" descr="SCTlogo.jpg"/>
          <p:cNvPicPr>
            <a:picLocks noChangeAspect="1"/>
          </p:cNvPicPr>
          <p:nvPr/>
        </p:nvPicPr>
        <p:blipFill>
          <a:blip r:embed="rId2" cstate="print"/>
          <a:srcRect/>
          <a:stretch>
            <a:fillRect/>
          </a:stretch>
        </p:blipFill>
        <p:spPr bwMode="auto">
          <a:xfrm>
            <a:off x="457200" y="457200"/>
            <a:ext cx="2822575" cy="838200"/>
          </a:xfrm>
          <a:prstGeom prst="rect">
            <a:avLst/>
          </a:prstGeom>
          <a:noFill/>
          <a:ln w="9525">
            <a:noFill/>
            <a:miter lim="800000"/>
            <a:headEnd/>
            <a:tailEnd/>
          </a:ln>
        </p:spPr>
      </p:pic>
      <p:sp>
        <p:nvSpPr>
          <p:cNvPr id="15364" name="TextBox 9"/>
          <p:cNvSpPr txBox="1">
            <a:spLocks noChangeArrowheads="1"/>
          </p:cNvSpPr>
          <p:nvPr/>
        </p:nvSpPr>
        <p:spPr bwMode="auto">
          <a:xfrm>
            <a:off x="1828800" y="5257800"/>
            <a:ext cx="5219700" cy="646331"/>
          </a:xfrm>
          <a:prstGeom prst="rect">
            <a:avLst/>
          </a:prstGeom>
          <a:noFill/>
          <a:ln w="9525">
            <a:noFill/>
            <a:miter lim="800000"/>
            <a:headEnd/>
            <a:tailEnd/>
          </a:ln>
        </p:spPr>
        <p:txBody>
          <a:bodyPr wrap="square">
            <a:spAutoFit/>
          </a:bodyPr>
          <a:lstStyle/>
          <a:p>
            <a:pPr algn="ctr"/>
            <a:r>
              <a:rPr lang="en-US" dirty="0" smtClean="0">
                <a:solidFill>
                  <a:srgbClr val="002060"/>
                </a:solidFill>
              </a:rPr>
              <a:t>National Heart, Lung and Blood Institute </a:t>
            </a:r>
          </a:p>
          <a:p>
            <a:pPr algn="ctr"/>
            <a:r>
              <a:rPr lang="en-US" dirty="0" smtClean="0">
                <a:solidFill>
                  <a:srgbClr val="002060"/>
                </a:solidFill>
              </a:rPr>
              <a:t>Bethesda, MD, USA</a:t>
            </a:r>
            <a:endParaRPr lang="en-US" altLang="en-US" dirty="0">
              <a:solidFill>
                <a:srgbClr val="002060"/>
              </a:solidFill>
            </a:endParaRPr>
          </a:p>
        </p:txBody>
      </p:sp>
      <p:sp>
        <p:nvSpPr>
          <p:cNvPr id="11" name="Rectangle 10"/>
          <p:cNvSpPr/>
          <p:nvPr/>
        </p:nvSpPr>
        <p:spPr>
          <a:xfrm>
            <a:off x="152400" y="152400"/>
            <a:ext cx="8839200" cy="6477000"/>
          </a:xfrm>
          <a:prstGeom prst="rect">
            <a:avLst/>
          </a:prstGeom>
          <a:noFill/>
          <a:ln>
            <a:solidFill>
              <a:srgbClr val="046C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7" name="TextBox 14"/>
          <p:cNvSpPr txBox="1">
            <a:spLocks noChangeArrowheads="1"/>
          </p:cNvSpPr>
          <p:nvPr/>
        </p:nvSpPr>
        <p:spPr bwMode="auto">
          <a:xfrm>
            <a:off x="457200" y="1447800"/>
            <a:ext cx="2895600" cy="523875"/>
          </a:xfrm>
          <a:prstGeom prst="rect">
            <a:avLst/>
          </a:prstGeom>
          <a:noFill/>
          <a:ln w="9525">
            <a:noFill/>
            <a:miter lim="800000"/>
            <a:headEnd/>
            <a:tailEnd/>
          </a:ln>
        </p:spPr>
        <p:txBody>
          <a:bodyPr>
            <a:spAutoFit/>
          </a:bodyPr>
          <a:lstStyle/>
          <a:p>
            <a:pPr algn="ctr"/>
            <a:r>
              <a:rPr lang="en-US" altLang="en-US" sz="2800" dirty="0" smtClean="0">
                <a:solidFill>
                  <a:srgbClr val="003399"/>
                </a:solidFill>
              </a:rPr>
              <a:t>2017 </a:t>
            </a:r>
            <a:r>
              <a:rPr lang="en-US" altLang="en-US" sz="2800" dirty="0">
                <a:solidFill>
                  <a:srgbClr val="003399"/>
                </a:solidFill>
              </a:rPr>
              <a:t>Fellows</a:t>
            </a:r>
          </a:p>
        </p:txBody>
      </p:sp>
      <p:sp>
        <p:nvSpPr>
          <p:cNvPr id="16" name="Rectangle 15"/>
          <p:cNvSpPr/>
          <p:nvPr/>
        </p:nvSpPr>
        <p:spPr>
          <a:xfrm>
            <a:off x="457200" y="381000"/>
            <a:ext cx="2895600" cy="16002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152400" y="152400"/>
            <a:ext cx="228600" cy="6477000"/>
          </a:xfrm>
          <a:prstGeom prst="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8763000" y="152400"/>
            <a:ext cx="228600" cy="6477000"/>
          </a:xfrm>
          <a:prstGeom prst="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381000" y="6477000"/>
            <a:ext cx="8382000" cy="152400"/>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381000" y="152400"/>
            <a:ext cx="8382000" cy="152400"/>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8914" name="Picture 2" descr="\\Files\sct\Annual Conference\2017\Program\Photographs and Logos\Fellows\Rosenberg_Yves.jpg"/>
          <p:cNvPicPr>
            <a:picLocks noChangeAspect="1" noChangeArrowheads="1"/>
          </p:cNvPicPr>
          <p:nvPr/>
        </p:nvPicPr>
        <p:blipFill>
          <a:blip r:embed="rId3" cstate="print"/>
          <a:srcRect/>
          <a:stretch>
            <a:fillRect/>
          </a:stretch>
        </p:blipFill>
        <p:spPr bwMode="auto">
          <a:xfrm>
            <a:off x="5410200" y="838200"/>
            <a:ext cx="1928532" cy="2914227"/>
          </a:xfrm>
          <a:prstGeom prst="rect">
            <a:avLst/>
          </a:prstGeom>
          <a:noFill/>
        </p:spPr>
      </p:pic>
    </p:spTree>
    <p:extLst>
      <p:ext uri="{BB962C8B-B14F-4D97-AF65-F5344CB8AC3E}">
        <p14:creationId xmlns:p14="http://schemas.microsoft.com/office/powerpoint/2010/main" xmlns="" val="558957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SCTlogo.jpg"/>
          <p:cNvPicPr>
            <a:picLocks noChangeAspect="1"/>
          </p:cNvPicPr>
          <p:nvPr/>
        </p:nvPicPr>
        <p:blipFill>
          <a:blip r:embed="rId2" cstate="print"/>
          <a:srcRect/>
          <a:stretch>
            <a:fillRect/>
          </a:stretch>
        </p:blipFill>
        <p:spPr bwMode="auto">
          <a:xfrm>
            <a:off x="6934200" y="5867400"/>
            <a:ext cx="1903413" cy="565150"/>
          </a:xfrm>
          <a:prstGeom prst="rect">
            <a:avLst/>
          </a:prstGeom>
          <a:noFill/>
          <a:ln w="9525">
            <a:noFill/>
            <a:miter lim="800000"/>
            <a:headEnd/>
            <a:tailEnd/>
          </a:ln>
        </p:spPr>
      </p:pic>
      <p:sp>
        <p:nvSpPr>
          <p:cNvPr id="8" name="Rectangle 7"/>
          <p:cNvSpPr/>
          <p:nvPr/>
        </p:nvSpPr>
        <p:spPr>
          <a:xfrm>
            <a:off x="304800" y="381000"/>
            <a:ext cx="3581400" cy="1905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2"/>
          <p:cNvSpPr txBox="1">
            <a:spLocks noChangeArrowheads="1"/>
          </p:cNvSpPr>
          <p:nvPr/>
        </p:nvSpPr>
        <p:spPr bwMode="auto">
          <a:xfrm>
            <a:off x="-76200" y="609600"/>
            <a:ext cx="4343400" cy="1219200"/>
          </a:xfrm>
          <a:prstGeom prst="rect">
            <a:avLst/>
          </a:prstGeom>
          <a:noFill/>
          <a:ln w="9525">
            <a:noFill/>
            <a:miter lim="800000"/>
            <a:headEnd/>
            <a:tailEnd/>
          </a:ln>
        </p:spPr>
        <p:txBody>
          <a:bodyPr anchor="ctr"/>
          <a:lstStyle/>
          <a:p>
            <a:pPr algn="ctr" eaLnBrk="0" hangingPunct="0">
              <a:defRPr/>
            </a:pPr>
            <a:r>
              <a:rPr lang="en-US" sz="4400" dirty="0">
                <a:solidFill>
                  <a:srgbClr val="2B52BF"/>
                </a:solidFill>
                <a:effectLst>
                  <a:outerShdw blurRad="38100" dist="38100" dir="2700000" algn="tl">
                    <a:srgbClr val="C0C0C0"/>
                  </a:outerShdw>
                </a:effectLst>
                <a:latin typeface="+mj-lt"/>
                <a:ea typeface="+mj-ea"/>
                <a:cs typeface="+mj-cs"/>
              </a:rPr>
              <a:t>The Society for Clinical Trials</a:t>
            </a:r>
            <a:r>
              <a:rPr lang="en-US" sz="4000" b="1" dirty="0">
                <a:solidFill>
                  <a:srgbClr val="2B52BF"/>
                </a:solidFill>
                <a:latin typeface="+mj-lt"/>
                <a:ea typeface="+mj-ea"/>
                <a:cs typeface="+mj-cs"/>
              </a:rPr>
              <a:t/>
            </a:r>
            <a:br>
              <a:rPr lang="en-US" sz="4000" b="1" dirty="0">
                <a:solidFill>
                  <a:srgbClr val="2B52BF"/>
                </a:solidFill>
                <a:latin typeface="+mj-lt"/>
                <a:ea typeface="+mj-ea"/>
                <a:cs typeface="+mj-cs"/>
              </a:rPr>
            </a:br>
            <a:endParaRPr lang="en-US" sz="2400" b="1" dirty="0">
              <a:solidFill>
                <a:srgbClr val="2B52BF"/>
              </a:solidFill>
              <a:latin typeface="+mj-lt"/>
              <a:ea typeface="+mj-ea"/>
            </a:endParaRPr>
          </a:p>
        </p:txBody>
      </p:sp>
      <p:sp>
        <p:nvSpPr>
          <p:cNvPr id="10" name="Rectangle 2"/>
          <p:cNvSpPr txBox="1">
            <a:spLocks noChangeArrowheads="1"/>
          </p:cNvSpPr>
          <p:nvPr/>
        </p:nvSpPr>
        <p:spPr bwMode="auto">
          <a:xfrm>
            <a:off x="685800" y="1752600"/>
            <a:ext cx="2819400" cy="381000"/>
          </a:xfrm>
          <a:prstGeom prst="rect">
            <a:avLst/>
          </a:prstGeom>
          <a:noFill/>
          <a:ln w="9525">
            <a:noFill/>
            <a:miter lim="800000"/>
            <a:headEnd/>
            <a:tailEnd/>
          </a:ln>
          <a:effectLst/>
        </p:spPr>
        <p:txBody>
          <a:bodyPr anchor="ctr"/>
          <a:lstStyle/>
          <a:p>
            <a:pPr algn="ctr" eaLnBrk="0" hangingPunct="0">
              <a:defRPr/>
            </a:pPr>
            <a:r>
              <a:rPr lang="en-US" sz="3200" dirty="0" smtClean="0">
                <a:solidFill>
                  <a:srgbClr val="003399"/>
                </a:solidFill>
                <a:latin typeface="+mj-lt"/>
                <a:ea typeface="+mj-ea"/>
                <a:cs typeface="+mj-cs"/>
              </a:rPr>
              <a:t>2017 </a:t>
            </a:r>
            <a:r>
              <a:rPr lang="en-US" sz="3200" dirty="0">
                <a:solidFill>
                  <a:srgbClr val="003399"/>
                </a:solidFill>
                <a:latin typeface="+mj-lt"/>
                <a:ea typeface="+mj-ea"/>
                <a:cs typeface="+mj-cs"/>
              </a:rPr>
              <a:t>Fellows</a:t>
            </a:r>
            <a:endParaRPr lang="en-US" sz="1600" dirty="0">
              <a:solidFill>
                <a:srgbClr val="003399"/>
              </a:solidFill>
              <a:latin typeface="+mj-lt"/>
              <a:ea typeface="+mj-ea"/>
            </a:endParaRPr>
          </a:p>
        </p:txBody>
      </p:sp>
      <p:sp>
        <p:nvSpPr>
          <p:cNvPr id="11" name="Rectangle 10"/>
          <p:cNvSpPr/>
          <p:nvPr/>
        </p:nvSpPr>
        <p:spPr>
          <a:xfrm>
            <a:off x="152400" y="152400"/>
            <a:ext cx="8839200" cy="6477000"/>
          </a:xfrm>
          <a:prstGeom prst="rect">
            <a:avLst/>
          </a:prstGeom>
          <a:noFill/>
          <a:ln>
            <a:solidFill>
              <a:srgbClr val="046C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Content Placeholder 1"/>
          <p:cNvSpPr txBox="1">
            <a:spLocks/>
          </p:cNvSpPr>
          <p:nvPr/>
        </p:nvSpPr>
        <p:spPr bwMode="auto">
          <a:xfrm>
            <a:off x="457200" y="3733800"/>
            <a:ext cx="7772400" cy="2286000"/>
          </a:xfrm>
          <a:prstGeom prst="rect">
            <a:avLst/>
          </a:prstGeom>
          <a:noFill/>
          <a:ln w="9525">
            <a:noFill/>
            <a:miter lim="800000"/>
            <a:headEnd/>
            <a:tailEnd/>
          </a:ln>
        </p:spPr>
        <p:txBody>
          <a:bodyPr/>
          <a:lstStyle/>
          <a:p>
            <a:endParaRPr lang="en-US" b="1" u="sng" dirty="0" smtClean="0">
              <a:solidFill>
                <a:srgbClr val="003399"/>
              </a:solidFill>
              <a:latin typeface="Arial" pitchFamily="34" charset="0"/>
              <a:cs typeface="Arial" pitchFamily="34" charset="0"/>
            </a:endParaRPr>
          </a:p>
          <a:p>
            <a:r>
              <a:rPr lang="en-US" b="1" u="sng" dirty="0" smtClean="0">
                <a:solidFill>
                  <a:srgbClr val="003399"/>
                </a:solidFill>
                <a:latin typeface="Arial" pitchFamily="34" charset="0"/>
                <a:cs typeface="Arial" pitchFamily="34" charset="0"/>
              </a:rPr>
              <a:t>Yves Rosenberg, M.D, M.P.H.</a:t>
            </a:r>
            <a:r>
              <a:rPr lang="en-US" dirty="0" smtClean="0">
                <a:latin typeface="Arial" pitchFamily="34" charset="0"/>
                <a:cs typeface="Arial" pitchFamily="34" charset="0"/>
              </a:rPr>
              <a:t>: For his contributions to the design, management, oversight and reporting of more than a dozen major, large, complex, multicenter international cardiovascular clinical trials supported by the National Heart, Lung, and Blood Institute, the results of which have been incorporated in clinical guidelines and are influencing today’s practice of cardiovascular medicine in the United States and all over the world.</a:t>
            </a:r>
            <a:endParaRPr lang="en-US" dirty="0">
              <a:latin typeface="Arial" pitchFamily="34" charset="0"/>
              <a:cs typeface="Arial" pitchFamily="34" charset="0"/>
            </a:endParaRPr>
          </a:p>
          <a:p>
            <a:r>
              <a:rPr lang="en-US" sz="1600" dirty="0">
                <a:latin typeface="+mn-lt"/>
              </a:rPr>
              <a:t> </a:t>
            </a:r>
          </a:p>
          <a:p>
            <a:pPr marL="342900" algn="ctr" eaLnBrk="0" hangingPunct="0">
              <a:spcBef>
                <a:spcPct val="20000"/>
              </a:spcBef>
              <a:buFont typeface="Arial" charset="0"/>
              <a:buNone/>
              <a:defRPr/>
            </a:pPr>
            <a:endParaRPr lang="en-US" sz="1600" dirty="0">
              <a:latin typeface="+mn-lt"/>
              <a:cs typeface="+mn-cs"/>
            </a:endParaRPr>
          </a:p>
          <a:p>
            <a:pPr marL="342900" algn="ctr" eaLnBrk="0" hangingPunct="0">
              <a:spcBef>
                <a:spcPct val="20000"/>
              </a:spcBef>
              <a:buFont typeface="Arial" charset="0"/>
              <a:buNone/>
              <a:defRPr/>
            </a:pPr>
            <a:endParaRPr lang="en-US" sz="1600" dirty="0">
              <a:solidFill>
                <a:srgbClr val="003366"/>
              </a:solidFill>
              <a:latin typeface="+mn-lt"/>
              <a:cs typeface="+mn-cs"/>
            </a:endParaRPr>
          </a:p>
          <a:p>
            <a:pPr marL="342900" indent="-342900" eaLnBrk="0" hangingPunct="0">
              <a:spcBef>
                <a:spcPct val="20000"/>
              </a:spcBef>
              <a:buFont typeface="Arial" charset="0"/>
              <a:buNone/>
              <a:defRPr/>
            </a:pPr>
            <a:endParaRPr lang="en-US" sz="1600" dirty="0">
              <a:latin typeface="+mn-lt"/>
              <a:cs typeface="+mn-cs"/>
            </a:endParaRPr>
          </a:p>
          <a:p>
            <a:pPr marL="342900" indent="-342900" algn="ctr">
              <a:spcBef>
                <a:spcPct val="20000"/>
              </a:spcBef>
              <a:buFont typeface="Arial" charset="0"/>
              <a:buNone/>
              <a:defRPr/>
            </a:pPr>
            <a:endParaRPr lang="en-US" sz="1600" dirty="0">
              <a:solidFill>
                <a:srgbClr val="339933"/>
              </a:solidFill>
              <a:latin typeface="+mn-lt"/>
              <a:cs typeface="+mn-cs"/>
            </a:endParaRPr>
          </a:p>
        </p:txBody>
      </p:sp>
      <p:pic>
        <p:nvPicPr>
          <p:cNvPr id="43010" name="Picture 2" descr="\\Files\sct\Annual Conference\2017\Program\Photographs and Logos\Fellows\Rosenberg_Yves.jpg"/>
          <p:cNvPicPr>
            <a:picLocks noChangeAspect="1" noChangeArrowheads="1"/>
          </p:cNvPicPr>
          <p:nvPr/>
        </p:nvPicPr>
        <p:blipFill>
          <a:blip r:embed="rId3" cstate="print"/>
          <a:srcRect/>
          <a:stretch>
            <a:fillRect/>
          </a:stretch>
        </p:blipFill>
        <p:spPr bwMode="auto">
          <a:xfrm>
            <a:off x="5562600" y="609600"/>
            <a:ext cx="1928532" cy="2914227"/>
          </a:xfrm>
          <a:prstGeom prst="rect">
            <a:avLst/>
          </a:prstGeom>
          <a:noFill/>
        </p:spPr>
      </p:pic>
    </p:spTree>
    <p:extLst>
      <p:ext uri="{BB962C8B-B14F-4D97-AF65-F5344CB8AC3E}">
        <p14:creationId xmlns:p14="http://schemas.microsoft.com/office/powerpoint/2010/main" xmlns="" val="2951015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0" y="4267200"/>
            <a:ext cx="8839200" cy="762000"/>
          </a:xfrm>
        </p:spPr>
        <p:txBody>
          <a:bodyPr>
            <a:normAutofit/>
          </a:bodyPr>
          <a:lstStyle/>
          <a:p>
            <a:pPr algn="ctr">
              <a:buNone/>
            </a:pPr>
            <a:r>
              <a:rPr lang="en-US" sz="4000" b="1" dirty="0" smtClean="0">
                <a:solidFill>
                  <a:srgbClr val="339933"/>
                </a:solidFill>
                <a:latin typeface="Lucida Handwriting" pitchFamily="66" charset="0"/>
              </a:rPr>
              <a:t>Richard  L. </a:t>
            </a:r>
            <a:r>
              <a:rPr lang="en-US" sz="4000" b="1" dirty="0" err="1" smtClean="0">
                <a:solidFill>
                  <a:srgbClr val="339933"/>
                </a:solidFill>
                <a:latin typeface="Lucida Handwriting" pitchFamily="66" charset="0"/>
              </a:rPr>
              <a:t>Schilsky</a:t>
            </a:r>
            <a:r>
              <a:rPr lang="en-US" sz="4000" b="1" dirty="0" smtClean="0">
                <a:solidFill>
                  <a:srgbClr val="339933"/>
                </a:solidFill>
                <a:latin typeface="Lucida Handwriting" pitchFamily="66" charset="0"/>
              </a:rPr>
              <a:t>, M.D. </a:t>
            </a:r>
            <a:endParaRPr lang="en-US" sz="4000" dirty="0">
              <a:solidFill>
                <a:srgbClr val="339933"/>
              </a:solidFill>
              <a:latin typeface="Lucida Handwriting" pitchFamily="66" charset="0"/>
            </a:endParaRPr>
          </a:p>
        </p:txBody>
      </p:sp>
      <p:pic>
        <p:nvPicPr>
          <p:cNvPr id="15363" name="Picture 3" descr="SCTlogo.jpg"/>
          <p:cNvPicPr>
            <a:picLocks noChangeAspect="1"/>
          </p:cNvPicPr>
          <p:nvPr/>
        </p:nvPicPr>
        <p:blipFill>
          <a:blip r:embed="rId2" cstate="print"/>
          <a:srcRect/>
          <a:stretch>
            <a:fillRect/>
          </a:stretch>
        </p:blipFill>
        <p:spPr bwMode="auto">
          <a:xfrm>
            <a:off x="457200" y="457200"/>
            <a:ext cx="2822575" cy="838200"/>
          </a:xfrm>
          <a:prstGeom prst="rect">
            <a:avLst/>
          </a:prstGeom>
          <a:noFill/>
          <a:ln w="9525">
            <a:noFill/>
            <a:miter lim="800000"/>
            <a:headEnd/>
            <a:tailEnd/>
          </a:ln>
        </p:spPr>
      </p:pic>
      <p:sp>
        <p:nvSpPr>
          <p:cNvPr id="15364" name="TextBox 9"/>
          <p:cNvSpPr txBox="1">
            <a:spLocks noChangeArrowheads="1"/>
          </p:cNvSpPr>
          <p:nvPr/>
        </p:nvSpPr>
        <p:spPr bwMode="auto">
          <a:xfrm>
            <a:off x="1809750" y="4953000"/>
            <a:ext cx="5219700" cy="923330"/>
          </a:xfrm>
          <a:prstGeom prst="rect">
            <a:avLst/>
          </a:prstGeom>
          <a:noFill/>
          <a:ln w="9525">
            <a:noFill/>
            <a:miter lim="800000"/>
            <a:headEnd/>
            <a:tailEnd/>
          </a:ln>
        </p:spPr>
        <p:txBody>
          <a:bodyPr wrap="square">
            <a:spAutoFit/>
          </a:bodyPr>
          <a:lstStyle/>
          <a:p>
            <a:pPr algn="ctr"/>
            <a:r>
              <a:rPr lang="en-US" dirty="0" smtClean="0">
                <a:solidFill>
                  <a:srgbClr val="002060"/>
                </a:solidFill>
              </a:rPr>
              <a:t>Senior Vice President and Chief Medical Officer</a:t>
            </a:r>
          </a:p>
          <a:p>
            <a:pPr algn="ctr"/>
            <a:r>
              <a:rPr lang="en-US" dirty="0" smtClean="0">
                <a:solidFill>
                  <a:srgbClr val="002060"/>
                </a:solidFill>
              </a:rPr>
              <a:t>American Society of Clinical Oncology </a:t>
            </a:r>
          </a:p>
          <a:p>
            <a:pPr algn="ctr"/>
            <a:r>
              <a:rPr lang="en-US" dirty="0" smtClean="0">
                <a:solidFill>
                  <a:srgbClr val="002060"/>
                </a:solidFill>
              </a:rPr>
              <a:t>Alexandria, VA, USA</a:t>
            </a:r>
            <a:endParaRPr lang="en-US" altLang="en-US" dirty="0">
              <a:solidFill>
                <a:srgbClr val="002060"/>
              </a:solidFill>
            </a:endParaRPr>
          </a:p>
        </p:txBody>
      </p:sp>
      <p:sp>
        <p:nvSpPr>
          <p:cNvPr id="11" name="Rectangle 10"/>
          <p:cNvSpPr/>
          <p:nvPr/>
        </p:nvSpPr>
        <p:spPr>
          <a:xfrm>
            <a:off x="152400" y="152400"/>
            <a:ext cx="8839200" cy="6477000"/>
          </a:xfrm>
          <a:prstGeom prst="rect">
            <a:avLst/>
          </a:prstGeom>
          <a:noFill/>
          <a:ln>
            <a:solidFill>
              <a:srgbClr val="046C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7" name="TextBox 14"/>
          <p:cNvSpPr txBox="1">
            <a:spLocks noChangeArrowheads="1"/>
          </p:cNvSpPr>
          <p:nvPr/>
        </p:nvSpPr>
        <p:spPr bwMode="auto">
          <a:xfrm>
            <a:off x="457200" y="1447800"/>
            <a:ext cx="2895600" cy="523875"/>
          </a:xfrm>
          <a:prstGeom prst="rect">
            <a:avLst/>
          </a:prstGeom>
          <a:noFill/>
          <a:ln w="9525">
            <a:noFill/>
            <a:miter lim="800000"/>
            <a:headEnd/>
            <a:tailEnd/>
          </a:ln>
        </p:spPr>
        <p:txBody>
          <a:bodyPr>
            <a:spAutoFit/>
          </a:bodyPr>
          <a:lstStyle/>
          <a:p>
            <a:pPr algn="ctr"/>
            <a:r>
              <a:rPr lang="en-US" altLang="en-US" sz="2800" dirty="0" smtClean="0">
                <a:solidFill>
                  <a:srgbClr val="003399"/>
                </a:solidFill>
              </a:rPr>
              <a:t>2017 </a:t>
            </a:r>
            <a:r>
              <a:rPr lang="en-US" altLang="en-US" sz="2800" dirty="0">
                <a:solidFill>
                  <a:srgbClr val="003399"/>
                </a:solidFill>
              </a:rPr>
              <a:t>Fellows</a:t>
            </a:r>
          </a:p>
        </p:txBody>
      </p:sp>
      <p:sp>
        <p:nvSpPr>
          <p:cNvPr id="16" name="Rectangle 15"/>
          <p:cNvSpPr/>
          <p:nvPr/>
        </p:nvSpPr>
        <p:spPr>
          <a:xfrm>
            <a:off x="457200" y="381000"/>
            <a:ext cx="2895600" cy="16002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152400" y="152400"/>
            <a:ext cx="228600" cy="6477000"/>
          </a:xfrm>
          <a:prstGeom prst="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8763000" y="152400"/>
            <a:ext cx="228600" cy="6477000"/>
          </a:xfrm>
          <a:prstGeom prst="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381000" y="6477000"/>
            <a:ext cx="8382000" cy="152400"/>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381000" y="152400"/>
            <a:ext cx="8382000" cy="152400"/>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9938" name="Picture 2" descr="\\Files\sct\Annual Conference\2017\Program\Photographs and Logos\Fellows\Schilsky-2016_086x57.jpg"/>
          <p:cNvPicPr>
            <a:picLocks noChangeAspect="1" noChangeArrowheads="1"/>
          </p:cNvPicPr>
          <p:nvPr/>
        </p:nvPicPr>
        <p:blipFill>
          <a:blip r:embed="rId3" cstate="print"/>
          <a:srcRect/>
          <a:stretch>
            <a:fillRect/>
          </a:stretch>
        </p:blipFill>
        <p:spPr bwMode="auto">
          <a:xfrm>
            <a:off x="5562600" y="868680"/>
            <a:ext cx="2057400" cy="2880360"/>
          </a:xfrm>
          <a:prstGeom prst="rect">
            <a:avLst/>
          </a:prstGeom>
          <a:noFill/>
        </p:spPr>
      </p:pic>
    </p:spTree>
    <p:extLst>
      <p:ext uri="{BB962C8B-B14F-4D97-AF65-F5344CB8AC3E}">
        <p14:creationId xmlns:p14="http://schemas.microsoft.com/office/powerpoint/2010/main" xmlns="" val="558957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SCTlogo.jpg"/>
          <p:cNvPicPr>
            <a:picLocks noChangeAspect="1"/>
          </p:cNvPicPr>
          <p:nvPr/>
        </p:nvPicPr>
        <p:blipFill>
          <a:blip r:embed="rId2" cstate="print"/>
          <a:srcRect/>
          <a:stretch>
            <a:fillRect/>
          </a:stretch>
        </p:blipFill>
        <p:spPr bwMode="auto">
          <a:xfrm>
            <a:off x="6934200" y="5867400"/>
            <a:ext cx="1903413" cy="565150"/>
          </a:xfrm>
          <a:prstGeom prst="rect">
            <a:avLst/>
          </a:prstGeom>
          <a:noFill/>
          <a:ln w="9525">
            <a:noFill/>
            <a:miter lim="800000"/>
            <a:headEnd/>
            <a:tailEnd/>
          </a:ln>
        </p:spPr>
      </p:pic>
      <p:sp>
        <p:nvSpPr>
          <p:cNvPr id="8" name="Rectangle 7"/>
          <p:cNvSpPr/>
          <p:nvPr/>
        </p:nvSpPr>
        <p:spPr>
          <a:xfrm>
            <a:off x="304800" y="381000"/>
            <a:ext cx="3581400" cy="1905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2"/>
          <p:cNvSpPr txBox="1">
            <a:spLocks noChangeArrowheads="1"/>
          </p:cNvSpPr>
          <p:nvPr/>
        </p:nvSpPr>
        <p:spPr bwMode="auto">
          <a:xfrm>
            <a:off x="-76200" y="609600"/>
            <a:ext cx="4343400" cy="1219200"/>
          </a:xfrm>
          <a:prstGeom prst="rect">
            <a:avLst/>
          </a:prstGeom>
          <a:noFill/>
          <a:ln w="9525">
            <a:noFill/>
            <a:miter lim="800000"/>
            <a:headEnd/>
            <a:tailEnd/>
          </a:ln>
        </p:spPr>
        <p:txBody>
          <a:bodyPr anchor="ctr"/>
          <a:lstStyle/>
          <a:p>
            <a:pPr algn="ctr" eaLnBrk="0" hangingPunct="0">
              <a:defRPr/>
            </a:pPr>
            <a:r>
              <a:rPr lang="en-US" sz="4400" dirty="0">
                <a:solidFill>
                  <a:srgbClr val="2B52BF"/>
                </a:solidFill>
                <a:effectLst>
                  <a:outerShdw blurRad="38100" dist="38100" dir="2700000" algn="tl">
                    <a:srgbClr val="C0C0C0"/>
                  </a:outerShdw>
                </a:effectLst>
                <a:latin typeface="+mj-lt"/>
                <a:ea typeface="+mj-ea"/>
                <a:cs typeface="+mj-cs"/>
              </a:rPr>
              <a:t>The Society for Clinical Trials</a:t>
            </a:r>
            <a:r>
              <a:rPr lang="en-US" sz="4000" b="1" dirty="0">
                <a:solidFill>
                  <a:srgbClr val="2B52BF"/>
                </a:solidFill>
                <a:latin typeface="+mj-lt"/>
                <a:ea typeface="+mj-ea"/>
                <a:cs typeface="+mj-cs"/>
              </a:rPr>
              <a:t/>
            </a:r>
            <a:br>
              <a:rPr lang="en-US" sz="4000" b="1" dirty="0">
                <a:solidFill>
                  <a:srgbClr val="2B52BF"/>
                </a:solidFill>
                <a:latin typeface="+mj-lt"/>
                <a:ea typeface="+mj-ea"/>
                <a:cs typeface="+mj-cs"/>
              </a:rPr>
            </a:br>
            <a:endParaRPr lang="en-US" sz="2400" b="1" dirty="0">
              <a:solidFill>
                <a:srgbClr val="2B52BF"/>
              </a:solidFill>
              <a:latin typeface="+mj-lt"/>
              <a:ea typeface="+mj-ea"/>
            </a:endParaRPr>
          </a:p>
        </p:txBody>
      </p:sp>
      <p:sp>
        <p:nvSpPr>
          <p:cNvPr id="10" name="Rectangle 2"/>
          <p:cNvSpPr txBox="1">
            <a:spLocks noChangeArrowheads="1"/>
          </p:cNvSpPr>
          <p:nvPr/>
        </p:nvSpPr>
        <p:spPr bwMode="auto">
          <a:xfrm>
            <a:off x="685800" y="1752600"/>
            <a:ext cx="2819400" cy="381000"/>
          </a:xfrm>
          <a:prstGeom prst="rect">
            <a:avLst/>
          </a:prstGeom>
          <a:noFill/>
          <a:ln w="9525">
            <a:noFill/>
            <a:miter lim="800000"/>
            <a:headEnd/>
            <a:tailEnd/>
          </a:ln>
          <a:effectLst/>
        </p:spPr>
        <p:txBody>
          <a:bodyPr anchor="ctr"/>
          <a:lstStyle/>
          <a:p>
            <a:pPr algn="ctr" eaLnBrk="0" hangingPunct="0">
              <a:defRPr/>
            </a:pPr>
            <a:r>
              <a:rPr lang="en-US" sz="3200" dirty="0" smtClean="0">
                <a:solidFill>
                  <a:srgbClr val="003399"/>
                </a:solidFill>
                <a:latin typeface="+mj-lt"/>
                <a:ea typeface="+mj-ea"/>
                <a:cs typeface="+mj-cs"/>
              </a:rPr>
              <a:t>2017 </a:t>
            </a:r>
            <a:r>
              <a:rPr lang="en-US" sz="3200" dirty="0">
                <a:solidFill>
                  <a:srgbClr val="003399"/>
                </a:solidFill>
                <a:latin typeface="+mj-lt"/>
                <a:ea typeface="+mj-ea"/>
                <a:cs typeface="+mj-cs"/>
              </a:rPr>
              <a:t>Fellows</a:t>
            </a:r>
            <a:endParaRPr lang="en-US" sz="1600" dirty="0">
              <a:solidFill>
                <a:srgbClr val="003399"/>
              </a:solidFill>
              <a:latin typeface="+mj-lt"/>
              <a:ea typeface="+mj-ea"/>
            </a:endParaRPr>
          </a:p>
        </p:txBody>
      </p:sp>
      <p:sp>
        <p:nvSpPr>
          <p:cNvPr id="11" name="Rectangle 10"/>
          <p:cNvSpPr/>
          <p:nvPr/>
        </p:nvSpPr>
        <p:spPr>
          <a:xfrm>
            <a:off x="152400" y="152400"/>
            <a:ext cx="8839200" cy="6477000"/>
          </a:xfrm>
          <a:prstGeom prst="rect">
            <a:avLst/>
          </a:prstGeom>
          <a:noFill/>
          <a:ln>
            <a:solidFill>
              <a:srgbClr val="046C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Content Placeholder 1"/>
          <p:cNvSpPr txBox="1">
            <a:spLocks/>
          </p:cNvSpPr>
          <p:nvPr/>
        </p:nvSpPr>
        <p:spPr bwMode="auto">
          <a:xfrm>
            <a:off x="457200" y="3429000"/>
            <a:ext cx="7772400" cy="2667000"/>
          </a:xfrm>
          <a:prstGeom prst="rect">
            <a:avLst/>
          </a:prstGeom>
          <a:noFill/>
          <a:ln w="9525">
            <a:noFill/>
            <a:miter lim="800000"/>
            <a:headEnd/>
            <a:tailEnd/>
          </a:ln>
        </p:spPr>
        <p:txBody>
          <a:bodyPr/>
          <a:lstStyle/>
          <a:p>
            <a:r>
              <a:rPr lang="en-US" b="1" u="sng" dirty="0" smtClean="0">
                <a:solidFill>
                  <a:srgbClr val="003399"/>
                </a:solidFill>
                <a:latin typeface="Arial" pitchFamily="34" charset="0"/>
                <a:cs typeface="Arial" pitchFamily="34" charset="0"/>
              </a:rPr>
              <a:t>Richard L. </a:t>
            </a:r>
            <a:r>
              <a:rPr lang="en-US" b="1" u="sng" dirty="0" err="1" smtClean="0">
                <a:solidFill>
                  <a:srgbClr val="003399"/>
                </a:solidFill>
                <a:latin typeface="Arial" pitchFamily="34" charset="0"/>
                <a:cs typeface="Arial" pitchFamily="34" charset="0"/>
              </a:rPr>
              <a:t>Schilsky</a:t>
            </a:r>
            <a:r>
              <a:rPr lang="en-US" b="1" u="sng" dirty="0" smtClean="0">
                <a:solidFill>
                  <a:srgbClr val="003399"/>
                </a:solidFill>
                <a:latin typeface="Arial" pitchFamily="34" charset="0"/>
                <a:cs typeface="Arial" pitchFamily="34" charset="0"/>
              </a:rPr>
              <a:t>, M.D.</a:t>
            </a:r>
            <a:r>
              <a:rPr lang="en-US" dirty="0" smtClean="0">
                <a:latin typeface="Arial" pitchFamily="34" charset="0"/>
                <a:cs typeface="Arial" pitchFamily="34" charset="0"/>
              </a:rPr>
              <a:t>: For exemplary leadership in the conduct of multi-center cancer clinical trials sponsored by the National Cancer Institute primarily through the Cancer and Leukemia Group B; for outstanding contributions to regulatory science and policy in support of efficient clinical trials through participation in numerous NCI and FDA advisory committees and policy boards; and for dedicated participation in clinical research training programs developed by the American Society of Clinical Oncology, the Cancer Education Consortium and the University of Chicago. </a:t>
            </a:r>
          </a:p>
          <a:p>
            <a:endParaRPr lang="en-US" dirty="0">
              <a:latin typeface="+mn-lt"/>
            </a:endParaRPr>
          </a:p>
          <a:p>
            <a:r>
              <a:rPr lang="en-US" sz="1600" dirty="0">
                <a:latin typeface="+mn-lt"/>
              </a:rPr>
              <a:t> </a:t>
            </a:r>
          </a:p>
          <a:p>
            <a:pPr marL="342900" algn="ctr" eaLnBrk="0" hangingPunct="0">
              <a:spcBef>
                <a:spcPct val="20000"/>
              </a:spcBef>
              <a:buFont typeface="Arial" charset="0"/>
              <a:buNone/>
              <a:defRPr/>
            </a:pPr>
            <a:endParaRPr lang="en-US" sz="1600" dirty="0">
              <a:latin typeface="+mn-lt"/>
              <a:cs typeface="+mn-cs"/>
            </a:endParaRPr>
          </a:p>
          <a:p>
            <a:pPr marL="342900" algn="ctr" eaLnBrk="0" hangingPunct="0">
              <a:spcBef>
                <a:spcPct val="20000"/>
              </a:spcBef>
              <a:buFont typeface="Arial" charset="0"/>
              <a:buNone/>
              <a:defRPr/>
            </a:pPr>
            <a:endParaRPr lang="en-US" sz="1600" dirty="0">
              <a:solidFill>
                <a:srgbClr val="003366"/>
              </a:solidFill>
              <a:latin typeface="+mn-lt"/>
              <a:cs typeface="+mn-cs"/>
            </a:endParaRPr>
          </a:p>
          <a:p>
            <a:pPr marL="342900" indent="-342900" eaLnBrk="0" hangingPunct="0">
              <a:spcBef>
                <a:spcPct val="20000"/>
              </a:spcBef>
              <a:buFont typeface="Arial" charset="0"/>
              <a:buNone/>
              <a:defRPr/>
            </a:pPr>
            <a:endParaRPr lang="en-US" sz="1600" dirty="0">
              <a:latin typeface="+mn-lt"/>
              <a:cs typeface="+mn-cs"/>
            </a:endParaRPr>
          </a:p>
          <a:p>
            <a:pPr marL="342900" indent="-342900" algn="ctr">
              <a:spcBef>
                <a:spcPct val="20000"/>
              </a:spcBef>
              <a:buFont typeface="Arial" charset="0"/>
              <a:buNone/>
              <a:defRPr/>
            </a:pPr>
            <a:endParaRPr lang="en-US" sz="1600" dirty="0">
              <a:solidFill>
                <a:srgbClr val="339933"/>
              </a:solidFill>
              <a:latin typeface="+mn-lt"/>
              <a:cs typeface="+mn-cs"/>
            </a:endParaRPr>
          </a:p>
        </p:txBody>
      </p:sp>
      <p:pic>
        <p:nvPicPr>
          <p:cNvPr id="44034" name="Picture 2" descr="\\Files\sct\Annual Conference\2017\Program\Photographs and Logos\Fellows\Schilsky-2016_086x57.jpg"/>
          <p:cNvPicPr>
            <a:picLocks noChangeAspect="1" noChangeArrowheads="1"/>
          </p:cNvPicPr>
          <p:nvPr/>
        </p:nvPicPr>
        <p:blipFill>
          <a:blip r:embed="rId3" cstate="print"/>
          <a:srcRect/>
          <a:stretch>
            <a:fillRect/>
          </a:stretch>
        </p:blipFill>
        <p:spPr bwMode="auto">
          <a:xfrm>
            <a:off x="5562600" y="457200"/>
            <a:ext cx="1992086" cy="2788920"/>
          </a:xfrm>
          <a:prstGeom prst="rect">
            <a:avLst/>
          </a:prstGeom>
          <a:noFill/>
        </p:spPr>
      </p:pic>
    </p:spTree>
    <p:extLst>
      <p:ext uri="{BB962C8B-B14F-4D97-AF65-F5344CB8AC3E}">
        <p14:creationId xmlns:p14="http://schemas.microsoft.com/office/powerpoint/2010/main" xmlns="" val="2951015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8686800" cy="6400800"/>
          </a:xfrm>
          <a:prstGeom prst="rect">
            <a:avLst/>
          </a:prstGeom>
          <a:solidFill>
            <a:srgbClr val="C0CDE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57200" y="4419600"/>
            <a:ext cx="8382000" cy="2057400"/>
          </a:xfrm>
          <a:prstGeom prst="rect">
            <a:avLst/>
          </a:prstGeom>
          <a:solidFill>
            <a:schemeClr val="accent5">
              <a:lumMod val="20000"/>
              <a:lumOff val="80000"/>
            </a:schemeClr>
          </a:solidFill>
          <a:ln>
            <a:solidFill>
              <a:srgbClr val="046C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81000" y="381000"/>
            <a:ext cx="8382000" cy="2362200"/>
          </a:xfrm>
          <a:prstGeom prst="rect">
            <a:avLst/>
          </a:prstGeom>
          <a:solidFill>
            <a:schemeClr val="accent5">
              <a:lumMod val="20000"/>
              <a:lumOff val="80000"/>
            </a:schemeClr>
          </a:solidFill>
          <a:ln>
            <a:solidFill>
              <a:srgbClr val="046C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2362200" y="457200"/>
            <a:ext cx="41910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50" name="Picture 4" descr="Logo_35_Years 3.jpg"/>
          <p:cNvPicPr>
            <a:picLocks noChangeAspect="1"/>
          </p:cNvPicPr>
          <p:nvPr/>
        </p:nvPicPr>
        <p:blipFill>
          <a:blip r:embed="rId2" cstate="print"/>
          <a:stretch>
            <a:fillRect/>
          </a:stretch>
        </p:blipFill>
        <p:spPr bwMode="auto">
          <a:xfrm>
            <a:off x="2514600" y="985854"/>
            <a:ext cx="3886200" cy="115249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304800" y="2514600"/>
            <a:ext cx="8534400" cy="2155825"/>
          </a:xfrm>
        </p:spPr>
        <p:txBody>
          <a:bodyPr>
            <a:normAutofit/>
          </a:bodyPr>
          <a:lstStyle/>
          <a:p>
            <a:pPr eaLnBrk="1" hangingPunct="1">
              <a:defRPr/>
            </a:pPr>
            <a:r>
              <a:rPr lang="en-US" sz="6000" dirty="0" smtClean="0">
                <a:solidFill>
                  <a:srgbClr val="2B52BF"/>
                </a:solidFill>
                <a:effectLst>
                  <a:outerShdw blurRad="38100" dist="38100" dir="2700000" algn="tl">
                    <a:srgbClr val="000000">
                      <a:alpha val="43137"/>
                    </a:srgbClr>
                  </a:outerShdw>
                </a:effectLst>
              </a:rPr>
              <a:t>Class of 2017 Fellows</a:t>
            </a:r>
            <a:br>
              <a:rPr lang="en-US" sz="6000" dirty="0" smtClean="0">
                <a:solidFill>
                  <a:srgbClr val="2B52BF"/>
                </a:solidFill>
                <a:effectLst>
                  <a:outerShdw blurRad="38100" dist="38100" dir="2700000" algn="tl">
                    <a:srgbClr val="000000">
                      <a:alpha val="43137"/>
                    </a:srgbClr>
                  </a:outerShdw>
                </a:effectLst>
              </a:rPr>
            </a:br>
            <a:r>
              <a:rPr lang="en-US" sz="6000" dirty="0" smtClean="0">
                <a:solidFill>
                  <a:srgbClr val="2B52BF"/>
                </a:solidFill>
                <a:effectLst>
                  <a:outerShdw blurRad="38100" dist="38100" dir="2700000" algn="tl">
                    <a:srgbClr val="000000">
                      <a:alpha val="43137"/>
                    </a:srgbClr>
                  </a:outerShdw>
                </a:effectLst>
              </a:rPr>
              <a:t>Congratulations!</a:t>
            </a:r>
          </a:p>
        </p:txBody>
      </p:sp>
      <p:sp>
        <p:nvSpPr>
          <p:cNvPr id="8" name="Rectangle 7"/>
          <p:cNvSpPr/>
          <p:nvPr/>
        </p:nvSpPr>
        <p:spPr>
          <a:xfrm>
            <a:off x="381000" y="2743200"/>
            <a:ext cx="8382000" cy="1676400"/>
          </a:xfrm>
          <a:prstGeom prst="rect">
            <a:avLst/>
          </a:prstGeom>
          <a:noFill/>
          <a:ln>
            <a:solidFill>
              <a:srgbClr val="046C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381000" y="6477000"/>
            <a:ext cx="8382000" cy="152400"/>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81000" y="228600"/>
            <a:ext cx="8382000" cy="152400"/>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364843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8686800" cy="6400800"/>
          </a:xfrm>
          <a:prstGeom prst="rect">
            <a:avLst/>
          </a:prstGeom>
          <a:solidFill>
            <a:srgbClr val="C0CDE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81000" y="4419600"/>
            <a:ext cx="8382000" cy="2057400"/>
          </a:xfrm>
          <a:prstGeom prst="rect">
            <a:avLst/>
          </a:prstGeom>
          <a:solidFill>
            <a:schemeClr val="accent5">
              <a:lumMod val="20000"/>
              <a:lumOff val="80000"/>
            </a:schemeClr>
          </a:solidFill>
          <a:ln>
            <a:solidFill>
              <a:srgbClr val="046C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81000" y="381000"/>
            <a:ext cx="8382000" cy="2362200"/>
          </a:xfrm>
          <a:prstGeom prst="rect">
            <a:avLst/>
          </a:prstGeom>
          <a:solidFill>
            <a:schemeClr val="accent5">
              <a:lumMod val="20000"/>
              <a:lumOff val="80000"/>
            </a:schemeClr>
          </a:solidFill>
          <a:ln>
            <a:solidFill>
              <a:srgbClr val="046C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2362200" y="457200"/>
            <a:ext cx="41910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50" name="Picture 4" descr="Logo_35_Years 3.jpg"/>
          <p:cNvPicPr>
            <a:picLocks noChangeAspect="1"/>
          </p:cNvPicPr>
          <p:nvPr/>
        </p:nvPicPr>
        <p:blipFill>
          <a:blip r:embed="rId2" cstate="print"/>
          <a:stretch>
            <a:fillRect/>
          </a:stretch>
        </p:blipFill>
        <p:spPr bwMode="auto">
          <a:xfrm>
            <a:off x="2514600" y="985854"/>
            <a:ext cx="3886200" cy="115249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304800" y="2514600"/>
            <a:ext cx="8534400" cy="2155825"/>
          </a:xfrm>
        </p:spPr>
        <p:txBody>
          <a:bodyPr>
            <a:normAutofit/>
          </a:bodyPr>
          <a:lstStyle/>
          <a:p>
            <a:pPr eaLnBrk="1" hangingPunct="1">
              <a:defRPr/>
            </a:pPr>
            <a:r>
              <a:rPr lang="en-US" sz="7200" dirty="0" smtClean="0">
                <a:solidFill>
                  <a:srgbClr val="2B52BF"/>
                </a:solidFill>
                <a:effectLst>
                  <a:outerShdw blurRad="38100" dist="38100" dir="2700000" algn="tl">
                    <a:srgbClr val="000000">
                      <a:alpha val="43137"/>
                    </a:srgbClr>
                  </a:outerShdw>
                </a:effectLst>
              </a:rPr>
              <a:t>Class of 2017 Fellows</a:t>
            </a:r>
          </a:p>
        </p:txBody>
      </p:sp>
      <p:sp>
        <p:nvSpPr>
          <p:cNvPr id="12296" name="Subtitle 2"/>
          <p:cNvSpPr>
            <a:spLocks noGrp="1"/>
          </p:cNvSpPr>
          <p:nvPr>
            <p:ph type="subTitle" idx="1"/>
          </p:nvPr>
        </p:nvSpPr>
        <p:spPr>
          <a:xfrm>
            <a:off x="1371600" y="4724400"/>
            <a:ext cx="6400800" cy="1447800"/>
          </a:xfrm>
        </p:spPr>
        <p:txBody>
          <a:bodyPr>
            <a:normAutofit/>
          </a:bodyPr>
          <a:lstStyle/>
          <a:p>
            <a:r>
              <a:rPr lang="en-US" sz="2800" dirty="0">
                <a:solidFill>
                  <a:srgbClr val="2B52BF"/>
                </a:solidFill>
                <a:effectLst>
                  <a:outerShdw blurRad="38100" dist="38100" dir="2700000" algn="tl">
                    <a:srgbClr val="000000">
                      <a:alpha val="43137"/>
                    </a:srgbClr>
                  </a:outerShdw>
                </a:effectLst>
              </a:rPr>
              <a:t>Susan </a:t>
            </a:r>
            <a:r>
              <a:rPr lang="en-US" sz="2800" dirty="0" smtClean="0">
                <a:solidFill>
                  <a:srgbClr val="2B52BF"/>
                </a:solidFill>
                <a:effectLst>
                  <a:outerShdw blurRad="38100" dist="38100" dir="2700000" algn="tl">
                    <a:srgbClr val="000000">
                      <a:alpha val="43137"/>
                    </a:srgbClr>
                  </a:outerShdw>
                </a:effectLst>
              </a:rPr>
              <a:t>Halabi</a:t>
            </a:r>
          </a:p>
          <a:p>
            <a:r>
              <a:rPr lang="en-US" altLang="en-US" sz="2800" dirty="0" smtClean="0">
                <a:solidFill>
                  <a:srgbClr val="2B52BF"/>
                </a:solidFill>
                <a:effectLst>
                  <a:outerShdw blurRad="38100" dist="38100" dir="2700000" algn="tl">
                    <a:srgbClr val="000000">
                      <a:alpha val="43137"/>
                    </a:srgbClr>
                  </a:outerShdw>
                </a:effectLst>
              </a:rPr>
              <a:t>Chair, Fellows Committee</a:t>
            </a:r>
            <a:endParaRPr lang="en-US" altLang="en-US" sz="2800" dirty="0" smtClean="0">
              <a:solidFill>
                <a:srgbClr val="046C42"/>
              </a:solidFill>
            </a:endParaRPr>
          </a:p>
        </p:txBody>
      </p:sp>
      <p:sp>
        <p:nvSpPr>
          <p:cNvPr id="8" name="Rectangle 7"/>
          <p:cNvSpPr/>
          <p:nvPr/>
        </p:nvSpPr>
        <p:spPr>
          <a:xfrm>
            <a:off x="381000" y="2743200"/>
            <a:ext cx="8382000" cy="1676400"/>
          </a:xfrm>
          <a:prstGeom prst="rect">
            <a:avLst/>
          </a:prstGeom>
          <a:noFill/>
          <a:ln>
            <a:solidFill>
              <a:srgbClr val="046C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381000" y="6477000"/>
            <a:ext cx="8382000" cy="152400"/>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81000" y="228600"/>
            <a:ext cx="8382000" cy="152400"/>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2810288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228600"/>
            <a:ext cx="8839200" cy="647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52400" y="228600"/>
            <a:ext cx="8839200" cy="1905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4" name="Rectangle 2"/>
          <p:cNvSpPr>
            <a:spLocks noGrp="1" noChangeArrowheads="1"/>
          </p:cNvSpPr>
          <p:nvPr>
            <p:ph type="title"/>
          </p:nvPr>
        </p:nvSpPr>
        <p:spPr>
          <a:xfrm>
            <a:off x="228600" y="381000"/>
            <a:ext cx="8763000" cy="1219200"/>
          </a:xfrm>
        </p:spPr>
        <p:txBody>
          <a:bodyPr>
            <a:noAutofit/>
          </a:bodyPr>
          <a:lstStyle/>
          <a:p>
            <a:pPr>
              <a:defRPr/>
            </a:pPr>
            <a:r>
              <a:rPr lang="en-US" sz="5400" dirty="0" smtClean="0">
                <a:solidFill>
                  <a:srgbClr val="2B52BF"/>
                </a:solidFill>
                <a:effectLst>
                  <a:outerShdw blurRad="38100" dist="38100" dir="2700000" algn="tl">
                    <a:srgbClr val="C0C0C0"/>
                  </a:outerShdw>
                </a:effectLst>
              </a:rPr>
              <a:t>The Society for Clinical Trials</a:t>
            </a:r>
            <a:r>
              <a:rPr lang="en-US" sz="4800" b="1" dirty="0" smtClean="0">
                <a:solidFill>
                  <a:srgbClr val="2B52BF"/>
                </a:solidFill>
              </a:rPr>
              <a:t/>
            </a:r>
            <a:br>
              <a:rPr lang="en-US" sz="4800" b="1" dirty="0" smtClean="0">
                <a:solidFill>
                  <a:srgbClr val="2B52BF"/>
                </a:solidFill>
              </a:rPr>
            </a:br>
            <a:endParaRPr lang="en-US" sz="3200" b="1" dirty="0" smtClean="0">
              <a:solidFill>
                <a:srgbClr val="2B52BF"/>
              </a:solidFill>
              <a:cs typeface="Arial" charset="0"/>
            </a:endParaRPr>
          </a:p>
        </p:txBody>
      </p:sp>
      <p:sp>
        <p:nvSpPr>
          <p:cNvPr id="3076" name="Rectangle 3"/>
          <p:cNvSpPr>
            <a:spLocks noGrp="1" noChangeArrowheads="1"/>
          </p:cNvSpPr>
          <p:nvPr>
            <p:ph type="body" sz="half" idx="1"/>
          </p:nvPr>
        </p:nvSpPr>
        <p:spPr>
          <a:xfrm>
            <a:off x="0" y="2819400"/>
            <a:ext cx="9067800" cy="3505200"/>
          </a:xfrm>
        </p:spPr>
        <p:txBody>
          <a:bodyPr>
            <a:normAutofit fontScale="85000" lnSpcReduction="10000"/>
          </a:bodyPr>
          <a:lstStyle/>
          <a:p>
            <a:pPr marL="0">
              <a:spcBef>
                <a:spcPts val="0"/>
              </a:spcBef>
              <a:spcAft>
                <a:spcPts val="500"/>
              </a:spcAft>
              <a:buNone/>
              <a:defRPr/>
            </a:pPr>
            <a:r>
              <a:rPr lang="en-US" sz="3200" dirty="0" smtClean="0">
                <a:solidFill>
                  <a:srgbClr val="2B52BF"/>
                </a:solidFill>
              </a:rPr>
              <a:t>	</a:t>
            </a:r>
            <a:r>
              <a:rPr lang="en-US" sz="3200" dirty="0" smtClean="0">
                <a:solidFill>
                  <a:schemeClr val="tx2">
                    <a:lumMod val="50000"/>
                  </a:schemeClr>
                </a:solidFill>
              </a:rPr>
              <a:t>	</a:t>
            </a:r>
          </a:p>
          <a:p>
            <a:pPr marL="0">
              <a:spcBef>
                <a:spcPts val="0"/>
              </a:spcBef>
              <a:spcAft>
                <a:spcPts val="500"/>
              </a:spcAft>
              <a:buNone/>
              <a:defRPr/>
            </a:pPr>
            <a:r>
              <a:rPr lang="en-US" sz="3200" dirty="0" smtClean="0">
                <a:solidFill>
                  <a:schemeClr val="tx2">
                    <a:lumMod val="50000"/>
                  </a:schemeClr>
                </a:solidFill>
              </a:rPr>
              <a:t>		</a:t>
            </a:r>
            <a:r>
              <a:rPr lang="en-US" sz="3200" dirty="0" smtClean="0"/>
              <a:t>Gerald Beck	 		Ian Ford 		</a:t>
            </a:r>
          </a:p>
          <a:p>
            <a:pPr marL="0">
              <a:spcBef>
                <a:spcPts val="0"/>
              </a:spcBef>
              <a:spcAft>
                <a:spcPts val="500"/>
              </a:spcAft>
              <a:buNone/>
              <a:defRPr/>
            </a:pPr>
            <a:r>
              <a:rPr lang="en-US" sz="3200" dirty="0" smtClean="0"/>
              <a:t>		Ivan S. F. Chan		Virginia J. Howard </a:t>
            </a:r>
          </a:p>
          <a:p>
            <a:pPr marL="0">
              <a:spcBef>
                <a:spcPts val="0"/>
              </a:spcBef>
              <a:spcAft>
                <a:spcPts val="500"/>
              </a:spcAft>
              <a:buNone/>
              <a:defRPr/>
            </a:pPr>
            <a:r>
              <a:rPr lang="en-US" sz="3200" dirty="0" smtClean="0"/>
              <a:t>		Simon Day 		 	Scott Rushing 	</a:t>
            </a:r>
          </a:p>
          <a:p>
            <a:pPr marL="0">
              <a:spcBef>
                <a:spcPts val="0"/>
              </a:spcBef>
              <a:spcAft>
                <a:spcPts val="500"/>
              </a:spcAft>
              <a:buNone/>
              <a:defRPr/>
            </a:pPr>
            <a:r>
              <a:rPr lang="en-US" sz="3200" dirty="0" smtClean="0"/>
              <a:t>		Marie Diener-West 		 Jay P. Siegel 	</a:t>
            </a:r>
          </a:p>
          <a:p>
            <a:pPr marL="0">
              <a:spcBef>
                <a:spcPts val="0"/>
              </a:spcBef>
              <a:spcAft>
                <a:spcPts val="500"/>
              </a:spcAft>
              <a:buNone/>
              <a:defRPr/>
            </a:pPr>
            <a:r>
              <a:rPr lang="en-US" sz="3200" dirty="0" smtClean="0"/>
              <a:t>		Dennis O. Dixon 			</a:t>
            </a:r>
          </a:p>
          <a:p>
            <a:pPr marL="0">
              <a:spcBef>
                <a:spcPts val="0"/>
              </a:spcBef>
              <a:spcAft>
                <a:spcPts val="500"/>
              </a:spcAft>
              <a:buNone/>
              <a:defRPr/>
            </a:pPr>
            <a:r>
              <a:rPr lang="en-US" sz="3200" dirty="0" smtClean="0"/>
              <a:t>				</a:t>
            </a:r>
          </a:p>
          <a:p>
            <a:pPr marL="0">
              <a:spcBef>
                <a:spcPts val="0"/>
              </a:spcBef>
              <a:spcAft>
                <a:spcPts val="500"/>
              </a:spcAft>
              <a:buFont typeface="Arial" charset="0"/>
              <a:buNone/>
              <a:defRPr/>
            </a:pPr>
            <a:r>
              <a:rPr lang="en-US" sz="3200" dirty="0" smtClean="0"/>
              <a:t>	</a:t>
            </a:r>
            <a:r>
              <a:rPr lang="en-US" sz="3200" dirty="0" smtClean="0">
                <a:solidFill>
                  <a:srgbClr val="2B52BF"/>
                </a:solidFill>
              </a:rPr>
              <a:t>			</a:t>
            </a:r>
            <a:endParaRPr lang="en-US" dirty="0" smtClean="0">
              <a:solidFill>
                <a:srgbClr val="2B52BF"/>
              </a:solidFill>
            </a:endParaRPr>
          </a:p>
        </p:txBody>
      </p:sp>
      <p:sp>
        <p:nvSpPr>
          <p:cNvPr id="7" name="TextBox 6"/>
          <p:cNvSpPr txBox="1"/>
          <p:nvPr/>
        </p:nvSpPr>
        <p:spPr>
          <a:xfrm>
            <a:off x="1219200" y="2286000"/>
            <a:ext cx="6781800" cy="584775"/>
          </a:xfrm>
          <a:prstGeom prst="rect">
            <a:avLst/>
          </a:prstGeom>
          <a:noFill/>
        </p:spPr>
        <p:txBody>
          <a:bodyPr wrap="square">
            <a:spAutoFit/>
          </a:bodyPr>
          <a:lstStyle/>
          <a:p>
            <a:pPr algn="ctr">
              <a:defRPr/>
            </a:pPr>
            <a:r>
              <a:rPr lang="en-US" sz="3200" b="1" u="sng" dirty="0">
                <a:solidFill>
                  <a:schemeClr val="tx2">
                    <a:lumMod val="50000"/>
                  </a:schemeClr>
                </a:solidFill>
                <a:latin typeface="+mn-lt"/>
              </a:rPr>
              <a:t>Chair: </a:t>
            </a:r>
            <a:r>
              <a:rPr lang="en-US" sz="3200" b="1" u="sng" dirty="0" smtClean="0">
                <a:solidFill>
                  <a:schemeClr val="tx2">
                    <a:lumMod val="50000"/>
                  </a:schemeClr>
                </a:solidFill>
                <a:latin typeface="+mn-lt"/>
              </a:rPr>
              <a:t>Susan Halabi </a:t>
            </a:r>
            <a:endParaRPr lang="en-US" sz="3200" b="1" u="sng" dirty="0">
              <a:solidFill>
                <a:schemeClr val="tx2">
                  <a:lumMod val="50000"/>
                </a:schemeClr>
              </a:solidFill>
              <a:latin typeface="+mn-lt"/>
            </a:endParaRPr>
          </a:p>
        </p:txBody>
      </p:sp>
      <p:cxnSp>
        <p:nvCxnSpPr>
          <p:cNvPr id="10" name="Straight Connector 9"/>
          <p:cNvCxnSpPr/>
          <p:nvPr/>
        </p:nvCxnSpPr>
        <p:spPr>
          <a:xfrm>
            <a:off x="3048000" y="1676400"/>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320" name="Picture 7" descr="Logo_35_Years 3.jpg"/>
          <p:cNvPicPr>
            <a:picLocks noChangeAspect="1"/>
          </p:cNvPicPr>
          <p:nvPr/>
        </p:nvPicPr>
        <p:blipFill>
          <a:blip r:embed="rId2" cstate="print"/>
          <a:stretch>
            <a:fillRect/>
          </a:stretch>
        </p:blipFill>
        <p:spPr bwMode="auto">
          <a:xfrm>
            <a:off x="7391400" y="5977440"/>
            <a:ext cx="1538288" cy="456194"/>
          </a:xfrm>
          <a:prstGeom prst="rect">
            <a:avLst/>
          </a:prstGeom>
          <a:noFill/>
          <a:ln w="9525">
            <a:solidFill>
              <a:srgbClr val="336699"/>
            </a:solidFill>
            <a:miter lim="800000"/>
            <a:headEnd/>
            <a:tailEnd/>
          </a:ln>
        </p:spPr>
      </p:pic>
      <p:sp>
        <p:nvSpPr>
          <p:cNvPr id="13321" name="TextBox 13"/>
          <p:cNvSpPr txBox="1">
            <a:spLocks noChangeArrowheads="1"/>
          </p:cNvSpPr>
          <p:nvPr/>
        </p:nvSpPr>
        <p:spPr bwMode="auto">
          <a:xfrm>
            <a:off x="1219200" y="1066800"/>
            <a:ext cx="6781800" cy="369888"/>
          </a:xfrm>
          <a:prstGeom prst="rect">
            <a:avLst/>
          </a:prstGeom>
          <a:noFill/>
          <a:ln w="9525">
            <a:noFill/>
            <a:miter lim="800000"/>
            <a:headEnd/>
            <a:tailEnd/>
          </a:ln>
        </p:spPr>
        <p:txBody>
          <a:bodyPr>
            <a:spAutoFit/>
          </a:bodyPr>
          <a:lstStyle/>
          <a:p>
            <a:endParaRPr lang="en-US" altLang="en-US"/>
          </a:p>
        </p:txBody>
      </p:sp>
      <p:sp>
        <p:nvSpPr>
          <p:cNvPr id="15" name="Rectangle 2"/>
          <p:cNvSpPr txBox="1">
            <a:spLocks noChangeArrowheads="1"/>
          </p:cNvSpPr>
          <p:nvPr/>
        </p:nvSpPr>
        <p:spPr bwMode="auto">
          <a:xfrm>
            <a:off x="381000" y="1295400"/>
            <a:ext cx="8458200" cy="685800"/>
          </a:xfrm>
          <a:prstGeom prst="rect">
            <a:avLst/>
          </a:prstGeom>
          <a:noFill/>
          <a:ln w="9525">
            <a:noFill/>
            <a:miter lim="800000"/>
            <a:headEnd/>
            <a:tailEnd/>
          </a:ln>
          <a:effectLst/>
        </p:spPr>
        <p:txBody>
          <a:bodyPr anchor="ctr">
            <a:normAutofit fontScale="92500" lnSpcReduction="10000"/>
          </a:bodyPr>
          <a:lstStyle/>
          <a:p>
            <a:pPr algn="ctr" eaLnBrk="0" hangingPunct="0">
              <a:defRPr/>
            </a:pPr>
            <a:r>
              <a:rPr lang="en-US" sz="4400" dirty="0" smtClean="0">
                <a:solidFill>
                  <a:srgbClr val="2B52BF"/>
                </a:solidFill>
                <a:latin typeface="+mj-lt"/>
                <a:ea typeface="+mj-ea"/>
                <a:cs typeface="+mj-cs"/>
              </a:rPr>
              <a:t>2017 </a:t>
            </a:r>
            <a:r>
              <a:rPr lang="en-US" sz="4400" dirty="0">
                <a:solidFill>
                  <a:srgbClr val="2B52BF"/>
                </a:solidFill>
                <a:latin typeface="+mj-lt"/>
                <a:ea typeface="+mj-ea"/>
                <a:cs typeface="+mj-cs"/>
              </a:rPr>
              <a:t>Fellows Committee</a:t>
            </a:r>
            <a:endParaRPr lang="en-US" sz="2400" dirty="0">
              <a:solidFill>
                <a:srgbClr val="2B52BF"/>
              </a:solidFill>
              <a:latin typeface="+mj-lt"/>
              <a:ea typeface="+mj-ea"/>
            </a:endParaRPr>
          </a:p>
        </p:txBody>
      </p:sp>
    </p:spTree>
    <p:extLst>
      <p:ext uri="{BB962C8B-B14F-4D97-AF65-F5344CB8AC3E}">
        <p14:creationId xmlns:p14="http://schemas.microsoft.com/office/powerpoint/2010/main" xmlns="" val="970359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8686800" cy="1143000"/>
          </a:xfrm>
          <a:prstGeom prst="rect">
            <a:avLst/>
          </a:prstGeom>
          <a:solidFill>
            <a:srgbClr val="C0CDE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pPr>
              <a:defRPr/>
            </a:pPr>
            <a:r>
              <a:rPr lang="en-US" dirty="0" smtClean="0">
                <a:solidFill>
                  <a:schemeClr val="tx2">
                    <a:lumMod val="50000"/>
                  </a:schemeClr>
                </a:solidFill>
                <a:effectLst>
                  <a:outerShdw blurRad="38100" dist="38100" dir="2700000" algn="tl">
                    <a:srgbClr val="C0C0C0"/>
                  </a:outerShdw>
                </a:effectLst>
              </a:rPr>
              <a:t>Qualifications for Fellowship</a:t>
            </a:r>
            <a:endParaRPr lang="en-US" dirty="0">
              <a:solidFill>
                <a:schemeClr val="tx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447800"/>
            <a:ext cx="8077200" cy="4800600"/>
          </a:xfrm>
        </p:spPr>
        <p:txBody>
          <a:bodyPr anchor="ctr"/>
          <a:lstStyle/>
          <a:p>
            <a:pPr marL="0" indent="0" algn="just">
              <a:buFont typeface="Arial" charset="0"/>
              <a:buNone/>
              <a:defRPr/>
            </a:pPr>
            <a:r>
              <a:rPr lang="en-US" sz="2000" dirty="0" smtClean="0">
                <a:solidFill>
                  <a:schemeClr val="tx2">
                    <a:lumMod val="50000"/>
                  </a:schemeClr>
                </a:solidFill>
              </a:rPr>
              <a:t>Candidates must have been an SCT member for a total of 10 years, or five of the last 10 years. Each nominee was evaluated by the Committee on the basis of contributions to the advancement of clinical trials in one or more of the following areas:</a:t>
            </a:r>
          </a:p>
          <a:p>
            <a:pPr marL="400050" lvl="1" indent="0">
              <a:lnSpc>
                <a:spcPct val="150000"/>
              </a:lnSpc>
              <a:buSzPct val="93000"/>
              <a:buFont typeface="Arial" pitchFamily="34" charset="0"/>
              <a:buChar char="•"/>
              <a:defRPr/>
            </a:pPr>
            <a:r>
              <a:rPr lang="en-US" sz="1800" dirty="0" smtClean="0">
                <a:solidFill>
                  <a:schemeClr val="tx2">
                    <a:lumMod val="50000"/>
                  </a:schemeClr>
                </a:solidFill>
              </a:rPr>
              <a:t>Methodologic development</a:t>
            </a:r>
          </a:p>
          <a:p>
            <a:pPr marL="400050" lvl="1" indent="0">
              <a:lnSpc>
                <a:spcPct val="150000"/>
              </a:lnSpc>
              <a:buSzPct val="93000"/>
              <a:buFont typeface="Arial" pitchFamily="34" charset="0"/>
              <a:buChar char="•"/>
              <a:defRPr/>
            </a:pPr>
            <a:r>
              <a:rPr lang="en-US" sz="1800" dirty="0" smtClean="0">
                <a:solidFill>
                  <a:schemeClr val="tx2">
                    <a:lumMod val="50000"/>
                  </a:schemeClr>
                </a:solidFill>
              </a:rPr>
              <a:t>Coordination, conduct, or leadership of individual clinical trials</a:t>
            </a:r>
          </a:p>
          <a:p>
            <a:pPr marL="400050" lvl="1" indent="0">
              <a:lnSpc>
                <a:spcPct val="150000"/>
              </a:lnSpc>
              <a:buSzPct val="93000"/>
              <a:buFont typeface="Arial" pitchFamily="34" charset="0"/>
              <a:buChar char="•"/>
              <a:defRPr/>
            </a:pPr>
            <a:r>
              <a:rPr lang="en-US" sz="1800" dirty="0" smtClean="0">
                <a:solidFill>
                  <a:schemeClr val="tx2">
                    <a:lumMod val="50000"/>
                  </a:schemeClr>
                </a:solidFill>
              </a:rPr>
              <a:t>Education</a:t>
            </a:r>
          </a:p>
          <a:p>
            <a:pPr marL="400050" lvl="1" indent="0">
              <a:lnSpc>
                <a:spcPct val="150000"/>
              </a:lnSpc>
              <a:buSzPct val="93000"/>
              <a:buFont typeface="Arial" pitchFamily="34" charset="0"/>
              <a:buChar char="•"/>
              <a:defRPr/>
            </a:pPr>
            <a:r>
              <a:rPr lang="en-US" sz="1800" dirty="0" smtClean="0">
                <a:solidFill>
                  <a:schemeClr val="tx2">
                    <a:lumMod val="50000"/>
                  </a:schemeClr>
                </a:solidFill>
              </a:rPr>
              <a:t>Ethics</a:t>
            </a:r>
          </a:p>
          <a:p>
            <a:pPr marL="400050" lvl="1" indent="0">
              <a:lnSpc>
                <a:spcPct val="150000"/>
              </a:lnSpc>
              <a:buSzPct val="93000"/>
              <a:buFont typeface="Arial" pitchFamily="34" charset="0"/>
              <a:buChar char="•"/>
              <a:defRPr/>
            </a:pPr>
            <a:r>
              <a:rPr lang="en-US" sz="1800" dirty="0" smtClean="0">
                <a:solidFill>
                  <a:schemeClr val="tx2">
                    <a:lumMod val="50000"/>
                  </a:schemeClr>
                </a:solidFill>
              </a:rPr>
              <a:t>Promotion of a better understanding by the general public of the importance of randomized clinical trials</a:t>
            </a:r>
          </a:p>
          <a:p>
            <a:pPr marL="400050" lvl="1" indent="0">
              <a:lnSpc>
                <a:spcPct val="150000"/>
              </a:lnSpc>
              <a:buSzPct val="93000"/>
              <a:buFont typeface="Arial" pitchFamily="34" charset="0"/>
              <a:buChar char="•"/>
              <a:defRPr/>
            </a:pPr>
            <a:r>
              <a:rPr lang="en-US" sz="1800" dirty="0" smtClean="0">
                <a:solidFill>
                  <a:schemeClr val="tx2">
                    <a:lumMod val="50000"/>
                  </a:schemeClr>
                </a:solidFill>
              </a:rPr>
              <a:t>Service to the Society</a:t>
            </a:r>
          </a:p>
          <a:p>
            <a:pPr>
              <a:buFont typeface="Arial" charset="0"/>
              <a:buNone/>
              <a:defRPr/>
            </a:pPr>
            <a:endParaRPr lang="en-US" sz="1200" dirty="0" smtClean="0"/>
          </a:p>
        </p:txBody>
      </p:sp>
      <p:pic>
        <p:nvPicPr>
          <p:cNvPr id="14341" name="Picture 8"/>
          <p:cNvPicPr>
            <a:picLocks noChangeAspect="1" noChangeArrowheads="1"/>
          </p:cNvPicPr>
          <p:nvPr/>
        </p:nvPicPr>
        <p:blipFill>
          <a:blip r:embed="rId2" cstate="print"/>
          <a:srcRect/>
          <a:stretch>
            <a:fillRect/>
          </a:stretch>
        </p:blipFill>
        <p:spPr bwMode="auto">
          <a:xfrm>
            <a:off x="6934200" y="5935663"/>
            <a:ext cx="1828800" cy="541337"/>
          </a:xfrm>
          <a:prstGeom prst="rect">
            <a:avLst/>
          </a:prstGeom>
          <a:noFill/>
          <a:ln w="9525">
            <a:noFill/>
            <a:miter lim="800000"/>
            <a:headEnd/>
            <a:tailEnd/>
          </a:ln>
        </p:spPr>
      </p:pic>
      <p:sp>
        <p:nvSpPr>
          <p:cNvPr id="6" name="Rectangle 5"/>
          <p:cNvSpPr/>
          <p:nvPr/>
        </p:nvSpPr>
        <p:spPr>
          <a:xfrm>
            <a:off x="228600" y="1371600"/>
            <a:ext cx="8686800" cy="5257800"/>
          </a:xfrm>
          <a:prstGeom prst="rect">
            <a:avLst/>
          </a:prstGeom>
          <a:noFill/>
          <a:ln>
            <a:solidFill>
              <a:srgbClr val="046C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1836817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0" y="4267200"/>
            <a:ext cx="8839200" cy="762000"/>
          </a:xfrm>
        </p:spPr>
        <p:txBody>
          <a:bodyPr>
            <a:normAutofit/>
          </a:bodyPr>
          <a:lstStyle/>
          <a:p>
            <a:pPr algn="ctr">
              <a:buNone/>
            </a:pPr>
            <a:r>
              <a:rPr lang="en-US" sz="4000" b="1" dirty="0" smtClean="0">
                <a:solidFill>
                  <a:srgbClr val="339933"/>
                </a:solidFill>
                <a:latin typeface="Lucida Handwriting" pitchFamily="66" charset="0"/>
              </a:rPr>
              <a:t>Daniel Heitjan, Ph.D. </a:t>
            </a:r>
            <a:endParaRPr lang="en-US" sz="4000" dirty="0">
              <a:solidFill>
                <a:srgbClr val="339933"/>
              </a:solidFill>
              <a:latin typeface="Lucida Handwriting" pitchFamily="66" charset="0"/>
            </a:endParaRPr>
          </a:p>
        </p:txBody>
      </p:sp>
      <p:pic>
        <p:nvPicPr>
          <p:cNvPr id="15363" name="Picture 3" descr="SCTlogo.jpg"/>
          <p:cNvPicPr>
            <a:picLocks noChangeAspect="1"/>
          </p:cNvPicPr>
          <p:nvPr/>
        </p:nvPicPr>
        <p:blipFill>
          <a:blip r:embed="rId2" cstate="print"/>
          <a:srcRect/>
          <a:stretch>
            <a:fillRect/>
          </a:stretch>
        </p:blipFill>
        <p:spPr bwMode="auto">
          <a:xfrm>
            <a:off x="457200" y="457200"/>
            <a:ext cx="2822575" cy="838200"/>
          </a:xfrm>
          <a:prstGeom prst="rect">
            <a:avLst/>
          </a:prstGeom>
          <a:noFill/>
          <a:ln w="9525">
            <a:noFill/>
            <a:miter lim="800000"/>
            <a:headEnd/>
            <a:tailEnd/>
          </a:ln>
        </p:spPr>
      </p:pic>
      <p:sp>
        <p:nvSpPr>
          <p:cNvPr id="15364" name="TextBox 9"/>
          <p:cNvSpPr txBox="1">
            <a:spLocks noChangeArrowheads="1"/>
          </p:cNvSpPr>
          <p:nvPr/>
        </p:nvSpPr>
        <p:spPr bwMode="auto">
          <a:xfrm>
            <a:off x="1809750" y="4953000"/>
            <a:ext cx="5219700" cy="923330"/>
          </a:xfrm>
          <a:prstGeom prst="rect">
            <a:avLst/>
          </a:prstGeom>
          <a:noFill/>
          <a:ln w="9525">
            <a:noFill/>
            <a:miter lim="800000"/>
            <a:headEnd/>
            <a:tailEnd/>
          </a:ln>
        </p:spPr>
        <p:txBody>
          <a:bodyPr wrap="square">
            <a:spAutoFit/>
          </a:bodyPr>
          <a:lstStyle/>
          <a:p>
            <a:pPr algn="ctr"/>
            <a:r>
              <a:rPr lang="en-US" dirty="0" smtClean="0">
                <a:solidFill>
                  <a:srgbClr val="002060"/>
                </a:solidFill>
              </a:rPr>
              <a:t>Southern Methodist University,</a:t>
            </a:r>
          </a:p>
          <a:p>
            <a:pPr algn="ctr"/>
            <a:r>
              <a:rPr lang="en-US" dirty="0" smtClean="0">
                <a:solidFill>
                  <a:srgbClr val="002060"/>
                </a:solidFill>
              </a:rPr>
              <a:t>Dallas, Texas, USA</a:t>
            </a:r>
          </a:p>
          <a:p>
            <a:pPr algn="ctr"/>
            <a:endParaRPr lang="en-US" altLang="en-US" dirty="0">
              <a:solidFill>
                <a:srgbClr val="003366"/>
              </a:solidFill>
            </a:endParaRPr>
          </a:p>
        </p:txBody>
      </p:sp>
      <p:sp>
        <p:nvSpPr>
          <p:cNvPr id="11" name="Rectangle 10"/>
          <p:cNvSpPr/>
          <p:nvPr/>
        </p:nvSpPr>
        <p:spPr>
          <a:xfrm>
            <a:off x="152400" y="152400"/>
            <a:ext cx="8839200" cy="6477000"/>
          </a:xfrm>
          <a:prstGeom prst="rect">
            <a:avLst/>
          </a:prstGeom>
          <a:noFill/>
          <a:ln>
            <a:solidFill>
              <a:srgbClr val="046C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7" name="TextBox 14"/>
          <p:cNvSpPr txBox="1">
            <a:spLocks noChangeArrowheads="1"/>
          </p:cNvSpPr>
          <p:nvPr/>
        </p:nvSpPr>
        <p:spPr bwMode="auto">
          <a:xfrm>
            <a:off x="457200" y="1447800"/>
            <a:ext cx="2895600" cy="523875"/>
          </a:xfrm>
          <a:prstGeom prst="rect">
            <a:avLst/>
          </a:prstGeom>
          <a:noFill/>
          <a:ln w="9525">
            <a:noFill/>
            <a:miter lim="800000"/>
            <a:headEnd/>
            <a:tailEnd/>
          </a:ln>
        </p:spPr>
        <p:txBody>
          <a:bodyPr>
            <a:spAutoFit/>
          </a:bodyPr>
          <a:lstStyle/>
          <a:p>
            <a:pPr algn="ctr"/>
            <a:r>
              <a:rPr lang="en-US" altLang="en-US" sz="2800" dirty="0" smtClean="0">
                <a:solidFill>
                  <a:srgbClr val="003399"/>
                </a:solidFill>
              </a:rPr>
              <a:t>2017 </a:t>
            </a:r>
            <a:r>
              <a:rPr lang="en-US" altLang="en-US" sz="2800" dirty="0">
                <a:solidFill>
                  <a:srgbClr val="003399"/>
                </a:solidFill>
              </a:rPr>
              <a:t>Fellows</a:t>
            </a:r>
          </a:p>
        </p:txBody>
      </p:sp>
      <p:sp>
        <p:nvSpPr>
          <p:cNvPr id="16" name="Rectangle 15"/>
          <p:cNvSpPr/>
          <p:nvPr/>
        </p:nvSpPr>
        <p:spPr>
          <a:xfrm>
            <a:off x="457200" y="381000"/>
            <a:ext cx="2895600" cy="16002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152400" y="152400"/>
            <a:ext cx="228600" cy="6477000"/>
          </a:xfrm>
          <a:prstGeom prst="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8763000" y="152400"/>
            <a:ext cx="228600" cy="6477000"/>
          </a:xfrm>
          <a:prstGeom prst="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381000" y="6477000"/>
            <a:ext cx="8382000" cy="152400"/>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381000" y="152400"/>
            <a:ext cx="8382000" cy="152400"/>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 name="Picture 13" descr="heitjan headshot louisville.jpg"/>
          <p:cNvPicPr>
            <a:picLocks noChangeAspect="1"/>
          </p:cNvPicPr>
          <p:nvPr/>
        </p:nvPicPr>
        <p:blipFill>
          <a:blip r:embed="rId3" cstate="print"/>
          <a:stretch>
            <a:fillRect/>
          </a:stretch>
        </p:blipFill>
        <p:spPr>
          <a:xfrm>
            <a:off x="5486400" y="914400"/>
            <a:ext cx="2164207" cy="2804588"/>
          </a:xfrm>
          <a:prstGeom prst="rect">
            <a:avLst/>
          </a:prstGeom>
        </p:spPr>
      </p:pic>
    </p:spTree>
    <p:extLst>
      <p:ext uri="{BB962C8B-B14F-4D97-AF65-F5344CB8AC3E}">
        <p14:creationId xmlns:p14="http://schemas.microsoft.com/office/powerpoint/2010/main" xmlns="" val="558957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SCTlogo.jpg"/>
          <p:cNvPicPr>
            <a:picLocks noChangeAspect="1"/>
          </p:cNvPicPr>
          <p:nvPr/>
        </p:nvPicPr>
        <p:blipFill>
          <a:blip r:embed="rId2" cstate="print"/>
          <a:srcRect/>
          <a:stretch>
            <a:fillRect/>
          </a:stretch>
        </p:blipFill>
        <p:spPr bwMode="auto">
          <a:xfrm>
            <a:off x="6934200" y="5867400"/>
            <a:ext cx="1903413" cy="565150"/>
          </a:xfrm>
          <a:prstGeom prst="rect">
            <a:avLst/>
          </a:prstGeom>
          <a:noFill/>
          <a:ln w="9525">
            <a:noFill/>
            <a:miter lim="800000"/>
            <a:headEnd/>
            <a:tailEnd/>
          </a:ln>
        </p:spPr>
      </p:pic>
      <p:sp>
        <p:nvSpPr>
          <p:cNvPr id="8" name="Rectangle 7"/>
          <p:cNvSpPr/>
          <p:nvPr/>
        </p:nvSpPr>
        <p:spPr>
          <a:xfrm>
            <a:off x="304800" y="381000"/>
            <a:ext cx="3581400" cy="1905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2"/>
          <p:cNvSpPr txBox="1">
            <a:spLocks noChangeArrowheads="1"/>
          </p:cNvSpPr>
          <p:nvPr/>
        </p:nvSpPr>
        <p:spPr bwMode="auto">
          <a:xfrm>
            <a:off x="-76200" y="609600"/>
            <a:ext cx="4343400" cy="1219200"/>
          </a:xfrm>
          <a:prstGeom prst="rect">
            <a:avLst/>
          </a:prstGeom>
          <a:noFill/>
          <a:ln w="9525">
            <a:noFill/>
            <a:miter lim="800000"/>
            <a:headEnd/>
            <a:tailEnd/>
          </a:ln>
        </p:spPr>
        <p:txBody>
          <a:bodyPr anchor="ctr"/>
          <a:lstStyle/>
          <a:p>
            <a:pPr algn="ctr" eaLnBrk="0" hangingPunct="0">
              <a:defRPr/>
            </a:pPr>
            <a:r>
              <a:rPr lang="en-US" sz="4400" dirty="0">
                <a:solidFill>
                  <a:srgbClr val="2B52BF"/>
                </a:solidFill>
                <a:effectLst>
                  <a:outerShdw blurRad="38100" dist="38100" dir="2700000" algn="tl">
                    <a:srgbClr val="C0C0C0"/>
                  </a:outerShdw>
                </a:effectLst>
                <a:latin typeface="+mj-lt"/>
                <a:ea typeface="+mj-ea"/>
                <a:cs typeface="+mj-cs"/>
              </a:rPr>
              <a:t>The Society for Clinical Trials</a:t>
            </a:r>
            <a:r>
              <a:rPr lang="en-US" sz="4000" b="1" dirty="0">
                <a:solidFill>
                  <a:srgbClr val="2B52BF"/>
                </a:solidFill>
                <a:latin typeface="+mj-lt"/>
                <a:ea typeface="+mj-ea"/>
                <a:cs typeface="+mj-cs"/>
              </a:rPr>
              <a:t/>
            </a:r>
            <a:br>
              <a:rPr lang="en-US" sz="4000" b="1" dirty="0">
                <a:solidFill>
                  <a:srgbClr val="2B52BF"/>
                </a:solidFill>
                <a:latin typeface="+mj-lt"/>
                <a:ea typeface="+mj-ea"/>
                <a:cs typeface="+mj-cs"/>
              </a:rPr>
            </a:br>
            <a:endParaRPr lang="en-US" sz="2400" b="1" dirty="0">
              <a:solidFill>
                <a:srgbClr val="2B52BF"/>
              </a:solidFill>
              <a:latin typeface="+mj-lt"/>
              <a:ea typeface="+mj-ea"/>
            </a:endParaRPr>
          </a:p>
        </p:txBody>
      </p:sp>
      <p:sp>
        <p:nvSpPr>
          <p:cNvPr id="10" name="Rectangle 2"/>
          <p:cNvSpPr txBox="1">
            <a:spLocks noChangeArrowheads="1"/>
          </p:cNvSpPr>
          <p:nvPr/>
        </p:nvSpPr>
        <p:spPr bwMode="auto">
          <a:xfrm>
            <a:off x="685800" y="1752600"/>
            <a:ext cx="2819400" cy="381000"/>
          </a:xfrm>
          <a:prstGeom prst="rect">
            <a:avLst/>
          </a:prstGeom>
          <a:noFill/>
          <a:ln w="9525">
            <a:noFill/>
            <a:miter lim="800000"/>
            <a:headEnd/>
            <a:tailEnd/>
          </a:ln>
          <a:effectLst/>
        </p:spPr>
        <p:txBody>
          <a:bodyPr anchor="ctr"/>
          <a:lstStyle/>
          <a:p>
            <a:pPr algn="ctr" eaLnBrk="0" hangingPunct="0">
              <a:defRPr/>
            </a:pPr>
            <a:r>
              <a:rPr lang="en-US" sz="3200" dirty="0" smtClean="0">
                <a:solidFill>
                  <a:srgbClr val="003399"/>
                </a:solidFill>
                <a:latin typeface="+mj-lt"/>
                <a:ea typeface="+mj-ea"/>
                <a:cs typeface="+mj-cs"/>
              </a:rPr>
              <a:t>2017 </a:t>
            </a:r>
            <a:r>
              <a:rPr lang="en-US" sz="3200" dirty="0">
                <a:solidFill>
                  <a:srgbClr val="003399"/>
                </a:solidFill>
                <a:latin typeface="+mj-lt"/>
                <a:ea typeface="+mj-ea"/>
                <a:cs typeface="+mj-cs"/>
              </a:rPr>
              <a:t>Fellows</a:t>
            </a:r>
            <a:endParaRPr lang="en-US" sz="1600" dirty="0">
              <a:solidFill>
                <a:srgbClr val="003399"/>
              </a:solidFill>
              <a:latin typeface="+mj-lt"/>
              <a:ea typeface="+mj-ea"/>
            </a:endParaRPr>
          </a:p>
        </p:txBody>
      </p:sp>
      <p:sp>
        <p:nvSpPr>
          <p:cNvPr id="11" name="Rectangle 10"/>
          <p:cNvSpPr/>
          <p:nvPr/>
        </p:nvSpPr>
        <p:spPr>
          <a:xfrm>
            <a:off x="152400" y="152400"/>
            <a:ext cx="8839200" cy="6477000"/>
          </a:xfrm>
          <a:prstGeom prst="rect">
            <a:avLst/>
          </a:prstGeom>
          <a:noFill/>
          <a:ln>
            <a:solidFill>
              <a:srgbClr val="046C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Content Placeholder 1"/>
          <p:cNvSpPr txBox="1">
            <a:spLocks/>
          </p:cNvSpPr>
          <p:nvPr/>
        </p:nvSpPr>
        <p:spPr bwMode="auto">
          <a:xfrm>
            <a:off x="457200" y="3733800"/>
            <a:ext cx="7772400" cy="2286000"/>
          </a:xfrm>
          <a:prstGeom prst="rect">
            <a:avLst/>
          </a:prstGeom>
          <a:noFill/>
          <a:ln w="9525">
            <a:noFill/>
            <a:miter lim="800000"/>
            <a:headEnd/>
            <a:tailEnd/>
          </a:ln>
        </p:spPr>
        <p:txBody>
          <a:bodyPr/>
          <a:lstStyle/>
          <a:p>
            <a:endParaRPr lang="en-US" b="1" u="sng" dirty="0" smtClean="0">
              <a:solidFill>
                <a:srgbClr val="003399"/>
              </a:solidFill>
              <a:latin typeface="Arial" pitchFamily="34" charset="0"/>
              <a:cs typeface="Arial" pitchFamily="34" charset="0"/>
            </a:endParaRPr>
          </a:p>
          <a:p>
            <a:r>
              <a:rPr lang="en-US" b="1" u="sng" dirty="0" smtClean="0">
                <a:solidFill>
                  <a:srgbClr val="003399"/>
                </a:solidFill>
                <a:latin typeface="Arial" pitchFamily="34" charset="0"/>
                <a:cs typeface="Arial" pitchFamily="34" charset="0"/>
              </a:rPr>
              <a:t>Daniel Heitjan, PhD</a:t>
            </a:r>
            <a:r>
              <a:rPr lang="en-US" dirty="0" smtClean="0">
                <a:latin typeface="Arial" pitchFamily="34" charset="0"/>
                <a:cs typeface="Arial" pitchFamily="34" charset="0"/>
              </a:rPr>
              <a:t>: For important contributions to statistical methods in clinical trials, particularly in real-time prediction, the design and analysis</a:t>
            </a:r>
          </a:p>
          <a:p>
            <a:r>
              <a:rPr lang="en-US" dirty="0" smtClean="0">
                <a:latin typeface="Arial" pitchFamily="34" charset="0"/>
                <a:cs typeface="Arial" pitchFamily="34" charset="0"/>
              </a:rPr>
              <a:t>of phase II studies in cancer, economic analysis, and incomplete</a:t>
            </a:r>
          </a:p>
          <a:p>
            <a:r>
              <a:rPr lang="en-US" dirty="0" smtClean="0">
                <a:latin typeface="Arial" pitchFamily="34" charset="0"/>
                <a:cs typeface="Arial" pitchFamily="34" charset="0"/>
              </a:rPr>
              <a:t>data and causal modeling; for leadership in the conduct of clinical</a:t>
            </a:r>
          </a:p>
          <a:p>
            <a:r>
              <a:rPr lang="en-US" dirty="0" smtClean="0">
                <a:latin typeface="Arial" pitchFamily="34" charset="0"/>
                <a:cs typeface="Arial" pitchFamily="34" charset="0"/>
              </a:rPr>
              <a:t>trials; for contributions as a teacher and mentor; and for distinguished</a:t>
            </a:r>
          </a:p>
          <a:p>
            <a:r>
              <a:rPr lang="en-US" dirty="0" smtClean="0">
                <a:latin typeface="Arial" pitchFamily="34" charset="0"/>
                <a:cs typeface="Arial" pitchFamily="34" charset="0"/>
              </a:rPr>
              <a:t>and sustained editorial service. </a:t>
            </a:r>
          </a:p>
          <a:p>
            <a:endParaRPr lang="en-US" dirty="0">
              <a:latin typeface="+mn-lt"/>
            </a:endParaRPr>
          </a:p>
          <a:p>
            <a:r>
              <a:rPr lang="en-US" sz="1600" dirty="0">
                <a:latin typeface="+mn-lt"/>
              </a:rPr>
              <a:t> </a:t>
            </a:r>
          </a:p>
          <a:p>
            <a:pPr marL="342900" algn="ctr" eaLnBrk="0" hangingPunct="0">
              <a:spcBef>
                <a:spcPct val="20000"/>
              </a:spcBef>
              <a:buFont typeface="Arial" charset="0"/>
              <a:buNone/>
              <a:defRPr/>
            </a:pPr>
            <a:endParaRPr lang="en-US" sz="1600" dirty="0">
              <a:latin typeface="+mn-lt"/>
              <a:cs typeface="+mn-cs"/>
            </a:endParaRPr>
          </a:p>
          <a:p>
            <a:pPr marL="342900" algn="ctr" eaLnBrk="0" hangingPunct="0">
              <a:spcBef>
                <a:spcPct val="20000"/>
              </a:spcBef>
              <a:buFont typeface="Arial" charset="0"/>
              <a:buNone/>
              <a:defRPr/>
            </a:pPr>
            <a:endParaRPr lang="en-US" sz="1600" dirty="0">
              <a:solidFill>
                <a:srgbClr val="003366"/>
              </a:solidFill>
              <a:latin typeface="+mn-lt"/>
              <a:cs typeface="+mn-cs"/>
            </a:endParaRPr>
          </a:p>
          <a:p>
            <a:pPr marL="342900" indent="-342900" eaLnBrk="0" hangingPunct="0">
              <a:spcBef>
                <a:spcPct val="20000"/>
              </a:spcBef>
              <a:buFont typeface="Arial" charset="0"/>
              <a:buNone/>
              <a:defRPr/>
            </a:pPr>
            <a:endParaRPr lang="en-US" sz="1600" dirty="0">
              <a:latin typeface="+mn-lt"/>
              <a:cs typeface="+mn-cs"/>
            </a:endParaRPr>
          </a:p>
          <a:p>
            <a:pPr marL="342900" indent="-342900" algn="ctr">
              <a:spcBef>
                <a:spcPct val="20000"/>
              </a:spcBef>
              <a:buFont typeface="Arial" charset="0"/>
              <a:buNone/>
              <a:defRPr/>
            </a:pPr>
            <a:endParaRPr lang="en-US" sz="1600" dirty="0">
              <a:solidFill>
                <a:srgbClr val="339933"/>
              </a:solidFill>
              <a:latin typeface="+mn-lt"/>
              <a:cs typeface="+mn-cs"/>
            </a:endParaRPr>
          </a:p>
        </p:txBody>
      </p:sp>
      <p:pic>
        <p:nvPicPr>
          <p:cNvPr id="14" name="Picture 13" descr="heitjan headshot louisville.jpg"/>
          <p:cNvPicPr>
            <a:picLocks noChangeAspect="1"/>
          </p:cNvPicPr>
          <p:nvPr/>
        </p:nvPicPr>
        <p:blipFill>
          <a:blip r:embed="rId3" cstate="print"/>
          <a:stretch>
            <a:fillRect/>
          </a:stretch>
        </p:blipFill>
        <p:spPr>
          <a:xfrm>
            <a:off x="5562600" y="685800"/>
            <a:ext cx="2164207" cy="2804588"/>
          </a:xfrm>
          <a:prstGeom prst="rect">
            <a:avLst/>
          </a:prstGeom>
        </p:spPr>
      </p:pic>
    </p:spTree>
    <p:extLst>
      <p:ext uri="{BB962C8B-B14F-4D97-AF65-F5344CB8AC3E}">
        <p14:creationId xmlns:p14="http://schemas.microsoft.com/office/powerpoint/2010/main" xmlns="" val="2951015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0" y="4267200"/>
            <a:ext cx="8839200" cy="762000"/>
          </a:xfrm>
        </p:spPr>
        <p:txBody>
          <a:bodyPr>
            <a:normAutofit/>
          </a:bodyPr>
          <a:lstStyle/>
          <a:p>
            <a:pPr algn="ctr">
              <a:buNone/>
            </a:pPr>
            <a:r>
              <a:rPr lang="en-US" sz="4000" b="1" dirty="0" smtClean="0">
                <a:solidFill>
                  <a:srgbClr val="339933"/>
                </a:solidFill>
                <a:latin typeface="Lucida Handwriting" pitchFamily="66" charset="0"/>
              </a:rPr>
              <a:t>J. Jack Lee, Ph.D.</a:t>
            </a:r>
            <a:endParaRPr lang="en-US" sz="4000" dirty="0">
              <a:solidFill>
                <a:srgbClr val="339933"/>
              </a:solidFill>
              <a:latin typeface="Lucida Handwriting" pitchFamily="66" charset="0"/>
            </a:endParaRPr>
          </a:p>
        </p:txBody>
      </p:sp>
      <p:pic>
        <p:nvPicPr>
          <p:cNvPr id="15363" name="Picture 3" descr="SCTlogo.jpg"/>
          <p:cNvPicPr>
            <a:picLocks noChangeAspect="1"/>
          </p:cNvPicPr>
          <p:nvPr/>
        </p:nvPicPr>
        <p:blipFill>
          <a:blip r:embed="rId2" cstate="print"/>
          <a:srcRect/>
          <a:stretch>
            <a:fillRect/>
          </a:stretch>
        </p:blipFill>
        <p:spPr bwMode="auto">
          <a:xfrm>
            <a:off x="457200" y="457200"/>
            <a:ext cx="2822575" cy="838200"/>
          </a:xfrm>
          <a:prstGeom prst="rect">
            <a:avLst/>
          </a:prstGeom>
          <a:noFill/>
          <a:ln w="9525">
            <a:noFill/>
            <a:miter lim="800000"/>
            <a:headEnd/>
            <a:tailEnd/>
          </a:ln>
        </p:spPr>
      </p:pic>
      <p:sp>
        <p:nvSpPr>
          <p:cNvPr id="15364" name="TextBox 9"/>
          <p:cNvSpPr txBox="1">
            <a:spLocks noChangeArrowheads="1"/>
          </p:cNvSpPr>
          <p:nvPr/>
        </p:nvSpPr>
        <p:spPr bwMode="auto">
          <a:xfrm>
            <a:off x="1809750" y="4953000"/>
            <a:ext cx="5219700" cy="646331"/>
          </a:xfrm>
          <a:prstGeom prst="rect">
            <a:avLst/>
          </a:prstGeom>
          <a:noFill/>
          <a:ln w="9525">
            <a:noFill/>
            <a:miter lim="800000"/>
            <a:headEnd/>
            <a:tailEnd/>
          </a:ln>
        </p:spPr>
        <p:txBody>
          <a:bodyPr wrap="square">
            <a:spAutoFit/>
          </a:bodyPr>
          <a:lstStyle/>
          <a:p>
            <a:pPr algn="ctr"/>
            <a:r>
              <a:rPr lang="en-US" dirty="0" smtClean="0">
                <a:solidFill>
                  <a:srgbClr val="002060"/>
                </a:solidFill>
              </a:rPr>
              <a:t>M.D. Anderson Cancer Center </a:t>
            </a:r>
          </a:p>
          <a:p>
            <a:pPr algn="ctr"/>
            <a:r>
              <a:rPr lang="en-US" dirty="0" smtClean="0">
                <a:solidFill>
                  <a:srgbClr val="002060"/>
                </a:solidFill>
              </a:rPr>
              <a:t>Houston, TX, USA</a:t>
            </a:r>
            <a:endParaRPr lang="en-US" altLang="en-US" dirty="0">
              <a:solidFill>
                <a:srgbClr val="002060"/>
              </a:solidFill>
            </a:endParaRPr>
          </a:p>
        </p:txBody>
      </p:sp>
      <p:sp>
        <p:nvSpPr>
          <p:cNvPr id="11" name="Rectangle 10"/>
          <p:cNvSpPr/>
          <p:nvPr/>
        </p:nvSpPr>
        <p:spPr>
          <a:xfrm>
            <a:off x="152400" y="152400"/>
            <a:ext cx="8839200" cy="6477000"/>
          </a:xfrm>
          <a:prstGeom prst="rect">
            <a:avLst/>
          </a:prstGeom>
          <a:noFill/>
          <a:ln>
            <a:solidFill>
              <a:srgbClr val="046C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7" name="TextBox 14"/>
          <p:cNvSpPr txBox="1">
            <a:spLocks noChangeArrowheads="1"/>
          </p:cNvSpPr>
          <p:nvPr/>
        </p:nvSpPr>
        <p:spPr bwMode="auto">
          <a:xfrm>
            <a:off x="457200" y="1447800"/>
            <a:ext cx="2895600" cy="523875"/>
          </a:xfrm>
          <a:prstGeom prst="rect">
            <a:avLst/>
          </a:prstGeom>
          <a:noFill/>
          <a:ln w="9525">
            <a:noFill/>
            <a:miter lim="800000"/>
            <a:headEnd/>
            <a:tailEnd/>
          </a:ln>
        </p:spPr>
        <p:txBody>
          <a:bodyPr>
            <a:spAutoFit/>
          </a:bodyPr>
          <a:lstStyle/>
          <a:p>
            <a:pPr algn="ctr"/>
            <a:r>
              <a:rPr lang="en-US" altLang="en-US" sz="2800" dirty="0" smtClean="0">
                <a:solidFill>
                  <a:srgbClr val="003399"/>
                </a:solidFill>
              </a:rPr>
              <a:t>2017 </a:t>
            </a:r>
            <a:r>
              <a:rPr lang="en-US" altLang="en-US" sz="2800" dirty="0">
                <a:solidFill>
                  <a:srgbClr val="003399"/>
                </a:solidFill>
              </a:rPr>
              <a:t>Fellows</a:t>
            </a:r>
          </a:p>
        </p:txBody>
      </p:sp>
      <p:sp>
        <p:nvSpPr>
          <p:cNvPr id="16" name="Rectangle 15"/>
          <p:cNvSpPr/>
          <p:nvPr/>
        </p:nvSpPr>
        <p:spPr>
          <a:xfrm>
            <a:off x="457200" y="381000"/>
            <a:ext cx="2895600" cy="16002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152400" y="152400"/>
            <a:ext cx="228600" cy="6477000"/>
          </a:xfrm>
          <a:prstGeom prst="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8763000" y="152400"/>
            <a:ext cx="228600" cy="6477000"/>
          </a:xfrm>
          <a:prstGeom prst="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381000" y="6477000"/>
            <a:ext cx="8382000" cy="152400"/>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381000" y="152400"/>
            <a:ext cx="8382000" cy="152400"/>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6866" name="Picture 2" descr="\\Files\sct\Annual Conference\2017\Program\Photographs and Logos\Fellows\Lee J  Jack.jpg"/>
          <p:cNvPicPr>
            <a:picLocks noChangeAspect="1" noChangeArrowheads="1"/>
          </p:cNvPicPr>
          <p:nvPr/>
        </p:nvPicPr>
        <p:blipFill>
          <a:blip r:embed="rId3" cstate="print"/>
          <a:srcRect/>
          <a:stretch>
            <a:fillRect/>
          </a:stretch>
        </p:blipFill>
        <p:spPr bwMode="auto">
          <a:xfrm>
            <a:off x="5257800" y="762000"/>
            <a:ext cx="1981200" cy="2971800"/>
          </a:xfrm>
          <a:prstGeom prst="rect">
            <a:avLst/>
          </a:prstGeom>
          <a:noFill/>
        </p:spPr>
      </p:pic>
    </p:spTree>
    <p:extLst>
      <p:ext uri="{BB962C8B-B14F-4D97-AF65-F5344CB8AC3E}">
        <p14:creationId xmlns:p14="http://schemas.microsoft.com/office/powerpoint/2010/main" xmlns="" val="558957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SCTlogo.jpg"/>
          <p:cNvPicPr>
            <a:picLocks noChangeAspect="1"/>
          </p:cNvPicPr>
          <p:nvPr/>
        </p:nvPicPr>
        <p:blipFill>
          <a:blip r:embed="rId2" cstate="print"/>
          <a:srcRect/>
          <a:stretch>
            <a:fillRect/>
          </a:stretch>
        </p:blipFill>
        <p:spPr bwMode="auto">
          <a:xfrm>
            <a:off x="6934200" y="5867400"/>
            <a:ext cx="1903413" cy="565150"/>
          </a:xfrm>
          <a:prstGeom prst="rect">
            <a:avLst/>
          </a:prstGeom>
          <a:noFill/>
          <a:ln w="9525">
            <a:noFill/>
            <a:miter lim="800000"/>
            <a:headEnd/>
            <a:tailEnd/>
          </a:ln>
        </p:spPr>
      </p:pic>
      <p:sp>
        <p:nvSpPr>
          <p:cNvPr id="8" name="Rectangle 7"/>
          <p:cNvSpPr/>
          <p:nvPr/>
        </p:nvSpPr>
        <p:spPr>
          <a:xfrm>
            <a:off x="304800" y="381000"/>
            <a:ext cx="3581400" cy="1905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2"/>
          <p:cNvSpPr txBox="1">
            <a:spLocks noChangeArrowheads="1"/>
          </p:cNvSpPr>
          <p:nvPr/>
        </p:nvSpPr>
        <p:spPr bwMode="auto">
          <a:xfrm>
            <a:off x="-76200" y="609600"/>
            <a:ext cx="4343400" cy="1219200"/>
          </a:xfrm>
          <a:prstGeom prst="rect">
            <a:avLst/>
          </a:prstGeom>
          <a:noFill/>
          <a:ln w="9525">
            <a:noFill/>
            <a:miter lim="800000"/>
            <a:headEnd/>
            <a:tailEnd/>
          </a:ln>
        </p:spPr>
        <p:txBody>
          <a:bodyPr anchor="ctr"/>
          <a:lstStyle/>
          <a:p>
            <a:pPr algn="ctr" eaLnBrk="0" hangingPunct="0">
              <a:defRPr/>
            </a:pPr>
            <a:r>
              <a:rPr lang="en-US" sz="4400" dirty="0">
                <a:solidFill>
                  <a:srgbClr val="2B52BF"/>
                </a:solidFill>
                <a:effectLst>
                  <a:outerShdw blurRad="38100" dist="38100" dir="2700000" algn="tl">
                    <a:srgbClr val="C0C0C0"/>
                  </a:outerShdw>
                </a:effectLst>
                <a:latin typeface="+mj-lt"/>
                <a:ea typeface="+mj-ea"/>
                <a:cs typeface="+mj-cs"/>
              </a:rPr>
              <a:t>The Society for Clinical Trials</a:t>
            </a:r>
            <a:r>
              <a:rPr lang="en-US" sz="4000" b="1" dirty="0">
                <a:solidFill>
                  <a:srgbClr val="2B52BF"/>
                </a:solidFill>
                <a:latin typeface="+mj-lt"/>
                <a:ea typeface="+mj-ea"/>
                <a:cs typeface="+mj-cs"/>
              </a:rPr>
              <a:t/>
            </a:r>
            <a:br>
              <a:rPr lang="en-US" sz="4000" b="1" dirty="0">
                <a:solidFill>
                  <a:srgbClr val="2B52BF"/>
                </a:solidFill>
                <a:latin typeface="+mj-lt"/>
                <a:ea typeface="+mj-ea"/>
                <a:cs typeface="+mj-cs"/>
              </a:rPr>
            </a:br>
            <a:endParaRPr lang="en-US" sz="2400" b="1" dirty="0">
              <a:solidFill>
                <a:srgbClr val="2B52BF"/>
              </a:solidFill>
              <a:latin typeface="+mj-lt"/>
              <a:ea typeface="+mj-ea"/>
            </a:endParaRPr>
          </a:p>
        </p:txBody>
      </p:sp>
      <p:sp>
        <p:nvSpPr>
          <p:cNvPr id="10" name="Rectangle 2"/>
          <p:cNvSpPr txBox="1">
            <a:spLocks noChangeArrowheads="1"/>
          </p:cNvSpPr>
          <p:nvPr/>
        </p:nvSpPr>
        <p:spPr bwMode="auto">
          <a:xfrm>
            <a:off x="685800" y="1752600"/>
            <a:ext cx="2819400" cy="381000"/>
          </a:xfrm>
          <a:prstGeom prst="rect">
            <a:avLst/>
          </a:prstGeom>
          <a:noFill/>
          <a:ln w="9525">
            <a:noFill/>
            <a:miter lim="800000"/>
            <a:headEnd/>
            <a:tailEnd/>
          </a:ln>
          <a:effectLst/>
        </p:spPr>
        <p:txBody>
          <a:bodyPr anchor="ctr"/>
          <a:lstStyle/>
          <a:p>
            <a:pPr algn="ctr" eaLnBrk="0" hangingPunct="0">
              <a:defRPr/>
            </a:pPr>
            <a:r>
              <a:rPr lang="en-US" sz="3200" dirty="0" smtClean="0">
                <a:solidFill>
                  <a:srgbClr val="003399"/>
                </a:solidFill>
                <a:latin typeface="+mj-lt"/>
                <a:ea typeface="+mj-ea"/>
                <a:cs typeface="+mj-cs"/>
              </a:rPr>
              <a:t>2017 </a:t>
            </a:r>
            <a:r>
              <a:rPr lang="en-US" sz="3200" dirty="0">
                <a:solidFill>
                  <a:srgbClr val="003399"/>
                </a:solidFill>
                <a:latin typeface="+mj-lt"/>
                <a:ea typeface="+mj-ea"/>
                <a:cs typeface="+mj-cs"/>
              </a:rPr>
              <a:t>Fellows</a:t>
            </a:r>
            <a:endParaRPr lang="en-US" sz="1600" dirty="0">
              <a:solidFill>
                <a:srgbClr val="003399"/>
              </a:solidFill>
              <a:latin typeface="+mj-lt"/>
              <a:ea typeface="+mj-ea"/>
            </a:endParaRPr>
          </a:p>
        </p:txBody>
      </p:sp>
      <p:sp>
        <p:nvSpPr>
          <p:cNvPr id="11" name="Rectangle 10"/>
          <p:cNvSpPr/>
          <p:nvPr/>
        </p:nvSpPr>
        <p:spPr>
          <a:xfrm>
            <a:off x="152400" y="152400"/>
            <a:ext cx="8839200" cy="6477000"/>
          </a:xfrm>
          <a:prstGeom prst="rect">
            <a:avLst/>
          </a:prstGeom>
          <a:noFill/>
          <a:ln>
            <a:solidFill>
              <a:srgbClr val="046C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Content Placeholder 1"/>
          <p:cNvSpPr txBox="1">
            <a:spLocks/>
          </p:cNvSpPr>
          <p:nvPr/>
        </p:nvSpPr>
        <p:spPr bwMode="auto">
          <a:xfrm>
            <a:off x="457200" y="3733800"/>
            <a:ext cx="7772400" cy="2286000"/>
          </a:xfrm>
          <a:prstGeom prst="rect">
            <a:avLst/>
          </a:prstGeom>
          <a:noFill/>
          <a:ln w="9525">
            <a:noFill/>
            <a:miter lim="800000"/>
            <a:headEnd/>
            <a:tailEnd/>
          </a:ln>
        </p:spPr>
        <p:txBody>
          <a:bodyPr/>
          <a:lstStyle/>
          <a:p>
            <a:endParaRPr lang="en-US" b="1" u="sng" dirty="0" smtClean="0">
              <a:solidFill>
                <a:srgbClr val="003399"/>
              </a:solidFill>
              <a:latin typeface="Arial" pitchFamily="34" charset="0"/>
              <a:cs typeface="Arial" pitchFamily="34" charset="0"/>
            </a:endParaRPr>
          </a:p>
          <a:p>
            <a:r>
              <a:rPr lang="en-US" b="1" u="sng" dirty="0" smtClean="0">
                <a:solidFill>
                  <a:srgbClr val="003399"/>
                </a:solidFill>
                <a:latin typeface="Arial" pitchFamily="34" charset="0"/>
                <a:cs typeface="Arial" pitchFamily="34" charset="0"/>
              </a:rPr>
              <a:t>J. Jack Lee, PhD</a:t>
            </a:r>
            <a:r>
              <a:rPr lang="en-US" dirty="0" smtClean="0">
                <a:latin typeface="Arial" pitchFamily="34" charset="0"/>
                <a:cs typeface="Arial" pitchFamily="34" charset="0"/>
              </a:rPr>
              <a:t>: For seminal contribution to the development of Bayesian adaptive designs; for deriving innovative statistical methods in translational research; for leadership in the design and implementation of novel treatment and prevention trials in cancer; for dedicated education effort in developing software and organizing clinical trial method workshops; for training and mentoring the next generation clinical trial biostatisticians; and for service to the Society.</a:t>
            </a:r>
            <a:endParaRPr lang="en-US" dirty="0">
              <a:latin typeface="Arial" pitchFamily="34" charset="0"/>
              <a:cs typeface="Arial" pitchFamily="34" charset="0"/>
            </a:endParaRPr>
          </a:p>
          <a:p>
            <a:r>
              <a:rPr lang="en-US" sz="1600" dirty="0">
                <a:latin typeface="+mn-lt"/>
              </a:rPr>
              <a:t> </a:t>
            </a:r>
          </a:p>
          <a:p>
            <a:pPr marL="342900" algn="ctr" eaLnBrk="0" hangingPunct="0">
              <a:spcBef>
                <a:spcPct val="20000"/>
              </a:spcBef>
              <a:buFont typeface="Arial" charset="0"/>
              <a:buNone/>
              <a:defRPr/>
            </a:pPr>
            <a:endParaRPr lang="en-US" sz="1600" dirty="0">
              <a:latin typeface="+mn-lt"/>
              <a:cs typeface="+mn-cs"/>
            </a:endParaRPr>
          </a:p>
          <a:p>
            <a:pPr marL="342900" algn="ctr" eaLnBrk="0" hangingPunct="0">
              <a:spcBef>
                <a:spcPct val="20000"/>
              </a:spcBef>
              <a:buFont typeface="Arial" charset="0"/>
              <a:buNone/>
              <a:defRPr/>
            </a:pPr>
            <a:endParaRPr lang="en-US" sz="1600" dirty="0">
              <a:solidFill>
                <a:srgbClr val="003366"/>
              </a:solidFill>
              <a:latin typeface="+mn-lt"/>
              <a:cs typeface="+mn-cs"/>
            </a:endParaRPr>
          </a:p>
          <a:p>
            <a:pPr marL="342900" indent="-342900" eaLnBrk="0" hangingPunct="0">
              <a:spcBef>
                <a:spcPct val="20000"/>
              </a:spcBef>
              <a:buFont typeface="Arial" charset="0"/>
              <a:buNone/>
              <a:defRPr/>
            </a:pPr>
            <a:endParaRPr lang="en-US" sz="1600" dirty="0">
              <a:latin typeface="+mn-lt"/>
              <a:cs typeface="+mn-cs"/>
            </a:endParaRPr>
          </a:p>
          <a:p>
            <a:pPr marL="342900" indent="-342900" algn="ctr">
              <a:spcBef>
                <a:spcPct val="20000"/>
              </a:spcBef>
              <a:buFont typeface="Arial" charset="0"/>
              <a:buNone/>
              <a:defRPr/>
            </a:pPr>
            <a:endParaRPr lang="en-US" sz="1600" dirty="0">
              <a:solidFill>
                <a:srgbClr val="339933"/>
              </a:solidFill>
              <a:latin typeface="+mn-lt"/>
              <a:cs typeface="+mn-cs"/>
            </a:endParaRPr>
          </a:p>
        </p:txBody>
      </p:sp>
      <p:pic>
        <p:nvPicPr>
          <p:cNvPr id="40962" name="Picture 2" descr="\\Files\sct\Annual Conference\2017\Program\Photographs and Logos\Fellows\Lee J  Jack.jpg"/>
          <p:cNvPicPr>
            <a:picLocks noChangeAspect="1" noChangeArrowheads="1"/>
          </p:cNvPicPr>
          <p:nvPr/>
        </p:nvPicPr>
        <p:blipFill>
          <a:blip r:embed="rId3" cstate="print"/>
          <a:srcRect/>
          <a:stretch>
            <a:fillRect/>
          </a:stretch>
        </p:blipFill>
        <p:spPr bwMode="auto">
          <a:xfrm>
            <a:off x="5638800" y="609600"/>
            <a:ext cx="2006600" cy="3009900"/>
          </a:xfrm>
          <a:prstGeom prst="rect">
            <a:avLst/>
          </a:prstGeom>
          <a:noFill/>
        </p:spPr>
      </p:pic>
    </p:spTree>
    <p:extLst>
      <p:ext uri="{BB962C8B-B14F-4D97-AF65-F5344CB8AC3E}">
        <p14:creationId xmlns:p14="http://schemas.microsoft.com/office/powerpoint/2010/main" xmlns="" val="2951015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0" y="4267200"/>
            <a:ext cx="8839200" cy="762000"/>
          </a:xfrm>
        </p:spPr>
        <p:txBody>
          <a:bodyPr>
            <a:normAutofit/>
          </a:bodyPr>
          <a:lstStyle/>
          <a:p>
            <a:pPr algn="ctr">
              <a:buNone/>
            </a:pPr>
            <a:r>
              <a:rPr lang="en-US" sz="4000" b="1" dirty="0" smtClean="0">
                <a:solidFill>
                  <a:srgbClr val="339933"/>
                </a:solidFill>
                <a:latin typeface="Lucida Handwriting" pitchFamily="66" charset="0"/>
              </a:rPr>
              <a:t>Kerry Lee, Ph.D. </a:t>
            </a:r>
            <a:endParaRPr lang="en-US" sz="4000" dirty="0">
              <a:solidFill>
                <a:srgbClr val="339933"/>
              </a:solidFill>
              <a:latin typeface="Lucida Handwriting" pitchFamily="66" charset="0"/>
            </a:endParaRPr>
          </a:p>
        </p:txBody>
      </p:sp>
      <p:pic>
        <p:nvPicPr>
          <p:cNvPr id="15363" name="Picture 3" descr="SCTlogo.jpg"/>
          <p:cNvPicPr>
            <a:picLocks noChangeAspect="1"/>
          </p:cNvPicPr>
          <p:nvPr/>
        </p:nvPicPr>
        <p:blipFill>
          <a:blip r:embed="rId2" cstate="print"/>
          <a:srcRect/>
          <a:stretch>
            <a:fillRect/>
          </a:stretch>
        </p:blipFill>
        <p:spPr bwMode="auto">
          <a:xfrm>
            <a:off x="457200" y="457200"/>
            <a:ext cx="2822575" cy="838200"/>
          </a:xfrm>
          <a:prstGeom prst="rect">
            <a:avLst/>
          </a:prstGeom>
          <a:noFill/>
          <a:ln w="9525">
            <a:noFill/>
            <a:miter lim="800000"/>
            <a:headEnd/>
            <a:tailEnd/>
          </a:ln>
        </p:spPr>
      </p:pic>
      <p:sp>
        <p:nvSpPr>
          <p:cNvPr id="15364" name="TextBox 9"/>
          <p:cNvSpPr txBox="1">
            <a:spLocks noChangeArrowheads="1"/>
          </p:cNvSpPr>
          <p:nvPr/>
        </p:nvSpPr>
        <p:spPr bwMode="auto">
          <a:xfrm>
            <a:off x="1809750" y="4953000"/>
            <a:ext cx="5219700" cy="646331"/>
          </a:xfrm>
          <a:prstGeom prst="rect">
            <a:avLst/>
          </a:prstGeom>
          <a:noFill/>
          <a:ln w="9525">
            <a:noFill/>
            <a:miter lim="800000"/>
            <a:headEnd/>
            <a:tailEnd/>
          </a:ln>
        </p:spPr>
        <p:txBody>
          <a:bodyPr wrap="square">
            <a:spAutoFit/>
          </a:bodyPr>
          <a:lstStyle/>
          <a:p>
            <a:pPr algn="ctr"/>
            <a:r>
              <a:rPr lang="en-US" dirty="0" smtClean="0">
                <a:solidFill>
                  <a:srgbClr val="002060"/>
                </a:solidFill>
              </a:rPr>
              <a:t>Duke University School of Medicine</a:t>
            </a:r>
          </a:p>
          <a:p>
            <a:pPr algn="ctr"/>
            <a:r>
              <a:rPr lang="en-US" dirty="0" smtClean="0">
                <a:solidFill>
                  <a:srgbClr val="002060"/>
                </a:solidFill>
              </a:rPr>
              <a:t>Durham, NC, USA</a:t>
            </a:r>
            <a:endParaRPr lang="en-US" altLang="en-US" dirty="0">
              <a:solidFill>
                <a:srgbClr val="002060"/>
              </a:solidFill>
            </a:endParaRPr>
          </a:p>
        </p:txBody>
      </p:sp>
      <p:sp>
        <p:nvSpPr>
          <p:cNvPr id="11" name="Rectangle 10"/>
          <p:cNvSpPr/>
          <p:nvPr/>
        </p:nvSpPr>
        <p:spPr>
          <a:xfrm>
            <a:off x="152400" y="152400"/>
            <a:ext cx="8839200" cy="6477000"/>
          </a:xfrm>
          <a:prstGeom prst="rect">
            <a:avLst/>
          </a:prstGeom>
          <a:noFill/>
          <a:ln>
            <a:solidFill>
              <a:srgbClr val="046C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7" name="TextBox 14"/>
          <p:cNvSpPr txBox="1">
            <a:spLocks noChangeArrowheads="1"/>
          </p:cNvSpPr>
          <p:nvPr/>
        </p:nvSpPr>
        <p:spPr bwMode="auto">
          <a:xfrm>
            <a:off x="457200" y="1447800"/>
            <a:ext cx="2895600" cy="523875"/>
          </a:xfrm>
          <a:prstGeom prst="rect">
            <a:avLst/>
          </a:prstGeom>
          <a:noFill/>
          <a:ln w="9525">
            <a:noFill/>
            <a:miter lim="800000"/>
            <a:headEnd/>
            <a:tailEnd/>
          </a:ln>
        </p:spPr>
        <p:txBody>
          <a:bodyPr>
            <a:spAutoFit/>
          </a:bodyPr>
          <a:lstStyle/>
          <a:p>
            <a:pPr algn="ctr"/>
            <a:r>
              <a:rPr lang="en-US" altLang="en-US" sz="2800" dirty="0" smtClean="0">
                <a:solidFill>
                  <a:srgbClr val="003399"/>
                </a:solidFill>
              </a:rPr>
              <a:t>2017 </a:t>
            </a:r>
            <a:r>
              <a:rPr lang="en-US" altLang="en-US" sz="2800" dirty="0">
                <a:solidFill>
                  <a:srgbClr val="003399"/>
                </a:solidFill>
              </a:rPr>
              <a:t>Fellows</a:t>
            </a:r>
          </a:p>
        </p:txBody>
      </p:sp>
      <p:sp>
        <p:nvSpPr>
          <p:cNvPr id="16" name="Rectangle 15"/>
          <p:cNvSpPr/>
          <p:nvPr/>
        </p:nvSpPr>
        <p:spPr>
          <a:xfrm>
            <a:off x="457200" y="381000"/>
            <a:ext cx="2895600" cy="16002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152400" y="152400"/>
            <a:ext cx="228600" cy="6477000"/>
          </a:xfrm>
          <a:prstGeom prst="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8763000" y="152400"/>
            <a:ext cx="228600" cy="6477000"/>
          </a:xfrm>
          <a:prstGeom prst="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381000" y="6477000"/>
            <a:ext cx="8382000" cy="152400"/>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381000" y="152400"/>
            <a:ext cx="8382000" cy="152400"/>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7890" name="Picture 2" descr="\\Files\sct\Annual Conference\2017\Program\Photographs and Logos\Fellows\Picture of Kerry Lee (3).jpg"/>
          <p:cNvPicPr>
            <a:picLocks noChangeAspect="1" noChangeArrowheads="1"/>
          </p:cNvPicPr>
          <p:nvPr/>
        </p:nvPicPr>
        <p:blipFill>
          <a:blip r:embed="rId3" cstate="print"/>
          <a:srcRect/>
          <a:stretch>
            <a:fillRect/>
          </a:stretch>
        </p:blipFill>
        <p:spPr bwMode="auto">
          <a:xfrm>
            <a:off x="5638800" y="914400"/>
            <a:ext cx="2133600" cy="2844800"/>
          </a:xfrm>
          <a:prstGeom prst="rect">
            <a:avLst/>
          </a:prstGeom>
          <a:noFill/>
        </p:spPr>
      </p:pic>
    </p:spTree>
    <p:extLst>
      <p:ext uri="{BB962C8B-B14F-4D97-AF65-F5344CB8AC3E}">
        <p14:creationId xmlns:p14="http://schemas.microsoft.com/office/powerpoint/2010/main" xmlns="" val="558957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645</Words>
  <Application>Microsoft Office PowerPoint</Application>
  <PresentationFormat>On-screen Show (4:3)</PresentationFormat>
  <Paragraphs>88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Annual Business Meeting &amp; Class of 2017 Fellows</vt:lpstr>
      <vt:lpstr>Class of 2017 Fellows</vt:lpstr>
      <vt:lpstr>The Society for Clinical Trials </vt:lpstr>
      <vt:lpstr>Qualifications for Fellowship</vt:lpstr>
      <vt:lpstr>Slide 5</vt:lpstr>
      <vt:lpstr>Slide 6</vt:lpstr>
      <vt:lpstr>Slide 7</vt:lpstr>
      <vt:lpstr>Slide 8</vt:lpstr>
      <vt:lpstr>Slide 9</vt:lpstr>
      <vt:lpstr>Slide 10</vt:lpstr>
      <vt:lpstr>Slide 11</vt:lpstr>
      <vt:lpstr>Slide 12</vt:lpstr>
      <vt:lpstr>Slide 13</vt:lpstr>
      <vt:lpstr>Slide 14</vt:lpstr>
      <vt:lpstr>Class of 2017 Fellows Congratulations!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Business Meeting &amp; Class of 2017 Fellows</dc:title>
  <dc:creator>lhuestis</dc:creator>
  <cp:lastModifiedBy>lhuestis</cp:lastModifiedBy>
  <cp:revision>1</cp:revision>
  <dcterms:created xsi:type="dcterms:W3CDTF">2017-05-25T20:12:07Z</dcterms:created>
  <dcterms:modified xsi:type="dcterms:W3CDTF">2017-11-01T18:40:52Z</dcterms:modified>
</cp:coreProperties>
</file>